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6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8.xml" ContentType="application/vnd.openxmlformats-officedocument.presentationml.slide+xml"/>
  <Override PartName="/ppt/slides/slide27.xml" ContentType="application/vnd.openxmlformats-officedocument.presentationml.slide+xml"/>
  <Override PartName="/ppt/slides/slide26.xml" ContentType="application/vnd.openxmlformats-officedocument.presentationml.slide+xml"/>
  <Override PartName="/ppt/slides/slide25.xml" ContentType="application/vnd.openxmlformats-officedocument.presentationml.slide+xml"/>
  <Override PartName="/ppt/slides/slide15.xml" ContentType="application/vnd.openxmlformats-officedocument.presentationml.slide+xml"/>
  <Override PartName="/ppt/slides/slide17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9.xml" ContentType="application/vnd.openxmlformats-officedocument.presentationml.slide+xml"/>
  <Override PartName="/ppt/slides/slide12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84" r:id="rId3"/>
    <p:sldId id="283" r:id="rId4"/>
    <p:sldId id="281" r:id="rId5"/>
    <p:sldId id="280" r:id="rId6"/>
    <p:sldId id="279" r:id="rId7"/>
    <p:sldId id="278" r:id="rId8"/>
    <p:sldId id="277" r:id="rId9"/>
    <p:sldId id="276" r:id="rId10"/>
    <p:sldId id="275" r:id="rId11"/>
    <p:sldId id="274" r:id="rId12"/>
    <p:sldId id="273" r:id="rId13"/>
    <p:sldId id="272" r:id="rId14"/>
    <p:sldId id="271" r:id="rId15"/>
    <p:sldId id="270" r:id="rId16"/>
    <p:sldId id="269" r:id="rId17"/>
    <p:sldId id="268" r:id="rId18"/>
    <p:sldId id="267" r:id="rId19"/>
    <p:sldId id="265" r:id="rId20"/>
    <p:sldId id="264" r:id="rId21"/>
    <p:sldId id="263" r:id="rId22"/>
    <p:sldId id="262" r:id="rId23"/>
    <p:sldId id="261" r:id="rId24"/>
    <p:sldId id="301" r:id="rId25"/>
    <p:sldId id="300" r:id="rId26"/>
    <p:sldId id="299" r:id="rId27"/>
    <p:sldId id="305" r:id="rId28"/>
    <p:sldId id="296" r:id="rId2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BEFE1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8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35" Type="http://schemas.openxmlformats.org/officeDocument/2006/relationships/customXml" Target="../customXml/item2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C5A07A-0F6F-4272-9B72-92EF9E025E1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0315E4-C281-45D6-8D63-CB42F2662C5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9885FB-0930-4F86-9AA6-46A023C8A7D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D2E062-03F4-4363-92A4-4DB48CBC64C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138DA1-B1CF-4D95-B698-04863E03D65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704045-4DC2-4DAB-9AED-0465F8AD968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086856-4FCE-4345-B579-F1EA001AD2D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A2B85D-0305-42A5-BB0F-1932E6B57D6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5E491B-C29E-4B1C-A092-E441ED0C78A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139D8A-A943-4D0B-B727-18AFCC184D8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4A6330-FED5-4ED8-9496-CA2A1B4B9DC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94EB743-33A7-4EFC-B052-C8DF1706FFC2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7.xml"/><Relationship Id="rId5" Type="http://schemas.openxmlformats.org/officeDocument/2006/relationships/slide" Target="slide23.xml"/><Relationship Id="rId4" Type="http://schemas.openxmlformats.org/officeDocument/2006/relationships/slide" Target="slide2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0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29600" cy="2286016"/>
          </a:xfrm>
        </p:spPr>
        <p:txBody>
          <a:bodyPr/>
          <a:lstStyle/>
          <a:p>
            <a:r>
              <a:rPr lang="en-US" sz="6000" b="1" cap="all" dirty="0" smtClean="0">
                <a:ln w="38100" cmpd="sng">
                  <a:solidFill>
                    <a:srgbClr val="FF0000"/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The Numerals</a:t>
            </a:r>
            <a:r>
              <a:rPr lang="ru-RU" sz="6000" b="1" cap="all" dirty="0" smtClean="0">
                <a:ln w="38100" cmpd="sng">
                  <a:solidFill>
                    <a:srgbClr val="FF0000"/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/>
            </a:r>
            <a:br>
              <a:rPr lang="ru-RU" sz="6000" b="1" cap="all" dirty="0" smtClean="0">
                <a:ln w="38100" cmpd="sng">
                  <a:solidFill>
                    <a:srgbClr val="FF0000"/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ru-RU" sz="6000" dirty="0" smtClean="0"/>
              <a:t> </a:t>
            </a:r>
            <a:r>
              <a:rPr lang="ru-RU" sz="3600" b="1" dirty="0" smtClean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</a:rPr>
              <a:t>обозначает количество или порядок предметов при счете</a:t>
            </a:r>
            <a:r>
              <a:rPr lang="ru-RU" sz="6000" dirty="0" smtClean="0"/>
              <a:t/>
            </a:r>
            <a:br>
              <a:rPr lang="ru-RU" sz="6000" dirty="0" smtClean="0"/>
            </a:br>
            <a:endParaRPr lang="ru-RU" sz="6000" dirty="0">
              <a:ln w="38100" cmpd="sng">
                <a:solidFill>
                  <a:srgbClr val="FF0000"/>
                </a:solidFill>
                <a:prstDash val="solid"/>
              </a:ln>
              <a:solidFill>
                <a:srgbClr val="FFFF00"/>
              </a:solidFill>
            </a:endParaRPr>
          </a:p>
        </p:txBody>
      </p:sp>
      <p:pic>
        <p:nvPicPr>
          <p:cNvPr id="1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clrChange>
              <a:clrFrom>
                <a:srgbClr val="FFFDFD"/>
              </a:clrFrom>
              <a:clrTo>
                <a:srgbClr val="FFFD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71604" y="3857628"/>
            <a:ext cx="875116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CFC"/>
              </a:clrFrom>
              <a:clrTo>
                <a:srgbClr val="FFFCFC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14612" y="5072074"/>
            <a:ext cx="714377" cy="952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CFC"/>
              </a:clrFrom>
              <a:clrTo>
                <a:srgbClr val="FFFCFC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86182" y="4286256"/>
            <a:ext cx="857256" cy="1168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" name="Picture 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DFC"/>
              </a:clrFrom>
              <a:clrTo>
                <a:srgbClr val="FFFDFC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6314" y="5357826"/>
            <a:ext cx="857256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" name="Picture 7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CFB"/>
              </a:clrFrom>
              <a:clrTo>
                <a:srgbClr val="FFFCFB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00760" y="4143380"/>
            <a:ext cx="857256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/>
          <a:lstStyle/>
          <a:p>
            <a:r>
              <a:rPr lang="ru-RU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rgbClr val="FF0000"/>
                </a:solidFill>
              </a:rPr>
              <a:t>Порядковые числительные</a:t>
            </a:r>
            <a:endParaRPr lang="ru-RU" b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/>
          <a:lstStyle/>
          <a:p>
            <a:pPr>
              <a:buNone/>
            </a:pPr>
            <a:r>
              <a:rPr lang="en-US" sz="3600" b="1" dirty="0" smtClean="0"/>
              <a:t>   </a:t>
            </a:r>
            <a:r>
              <a:rPr lang="ru-RU" sz="36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rgbClr val="FF0000"/>
                </a:solidFill>
              </a:rPr>
              <a:t>образуются прибавлением суффикса -</a:t>
            </a:r>
            <a:r>
              <a:rPr lang="ru-RU" sz="3600" b="1" dirty="0" err="1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rgbClr val="FF0000"/>
                </a:solidFill>
              </a:rPr>
              <a:t>th</a:t>
            </a:r>
            <a:r>
              <a:rPr lang="ru-RU" sz="36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rgbClr val="FF0000"/>
                </a:solidFill>
              </a:rPr>
              <a:t> к соответствующим количественным числительным</a:t>
            </a:r>
          </a:p>
          <a:p>
            <a:pPr>
              <a:buNone/>
            </a:pPr>
            <a:r>
              <a:rPr lang="en-US" sz="4400" b="1" dirty="0" smtClean="0"/>
              <a:t>  </a:t>
            </a:r>
            <a:r>
              <a:rPr lang="ru-RU" sz="4400" b="1" dirty="0" smtClean="0"/>
              <a:t>  </a:t>
            </a:r>
            <a:r>
              <a:rPr lang="en-US" sz="4400" b="1" dirty="0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four -(the) four</a:t>
            </a:r>
            <a:r>
              <a:rPr lang="en-US" sz="4400" b="1" u="sng" dirty="0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th</a:t>
            </a:r>
            <a:endParaRPr lang="ru-RU" sz="4400" b="1" dirty="0" smtClean="0">
              <a:ln>
                <a:solidFill>
                  <a:srgbClr val="C00000"/>
                </a:solidFill>
              </a:ln>
              <a:solidFill>
                <a:srgbClr val="7030A0"/>
              </a:solidFill>
            </a:endParaRPr>
          </a:p>
          <a:p>
            <a:pPr>
              <a:buNone/>
            </a:pPr>
            <a:r>
              <a:rPr lang="en-US" sz="4400" b="1" dirty="0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    </a:t>
            </a:r>
            <a:r>
              <a:rPr lang="ru-RU" sz="4400" b="1" dirty="0" err="1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eighteen</a:t>
            </a:r>
            <a:r>
              <a:rPr lang="ru-RU" sz="4400" b="1" dirty="0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 -(</a:t>
            </a:r>
            <a:r>
              <a:rPr lang="ru-RU" sz="4400" b="1" dirty="0" err="1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the</a:t>
            </a:r>
            <a:r>
              <a:rPr lang="ru-RU" sz="4400" b="1" dirty="0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) </a:t>
            </a:r>
            <a:r>
              <a:rPr lang="ru-RU" sz="4400" b="1" dirty="0" err="1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eighteen</a:t>
            </a:r>
            <a:r>
              <a:rPr lang="ru-RU" sz="4400" b="1" u="sng" dirty="0" err="1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th</a:t>
            </a:r>
            <a:endParaRPr lang="ru-RU" sz="4400" b="1" dirty="0" smtClean="0">
              <a:ln>
                <a:solidFill>
                  <a:srgbClr val="C00000"/>
                </a:solidFill>
              </a:ln>
              <a:solidFill>
                <a:srgbClr val="7030A0"/>
              </a:solidFill>
            </a:endParaRPr>
          </a:p>
          <a:p>
            <a:endParaRPr lang="ru-RU" dirty="0"/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6786578" y="5214950"/>
            <a:ext cx="1214446" cy="1143008"/>
          </a:xfrm>
          <a:prstGeom prst="actionButtonForwardNext">
            <a:avLst/>
          </a:prstGeom>
          <a:gradFill flip="none" rotWithShape="1"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rgbClr val="FF0000"/>
                </a:solidFill>
              </a:rPr>
              <a:t>Исключение</a:t>
            </a:r>
            <a:endParaRPr lang="ru-RU" b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4000" b="1" dirty="0" smtClean="0"/>
              <a:t> </a:t>
            </a:r>
            <a:r>
              <a:rPr lang="ru-RU" sz="40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rgbClr val="FF0000"/>
                </a:solidFill>
              </a:rPr>
              <a:t>числительные </a:t>
            </a:r>
            <a:r>
              <a:rPr lang="ru-RU" sz="4000" b="1" dirty="0" err="1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rgbClr val="FF0000"/>
                </a:solidFill>
              </a:rPr>
              <a:t>one</a:t>
            </a:r>
            <a:r>
              <a:rPr lang="ru-RU" sz="40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rgbClr val="FF0000"/>
                </a:solidFill>
              </a:rPr>
              <a:t>, </a:t>
            </a:r>
            <a:r>
              <a:rPr lang="ru-RU" sz="4000" b="1" dirty="0" err="1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rgbClr val="FF0000"/>
                </a:solidFill>
              </a:rPr>
              <a:t>two</a:t>
            </a:r>
            <a:r>
              <a:rPr lang="ru-RU" sz="40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rgbClr val="FF0000"/>
                </a:solidFill>
              </a:rPr>
              <a:t>, </a:t>
            </a:r>
            <a:r>
              <a:rPr lang="ru-RU" sz="4000" b="1" dirty="0" err="1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rgbClr val="FF0000"/>
                </a:solidFill>
              </a:rPr>
              <a:t>three</a:t>
            </a:r>
            <a:r>
              <a:rPr lang="ru-RU" sz="40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rgbClr val="FF0000"/>
                </a:solidFill>
              </a:rPr>
              <a:t>:</a:t>
            </a:r>
          </a:p>
          <a:p>
            <a:r>
              <a:rPr lang="en-US" sz="4800" b="1" dirty="0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one -(the) first</a:t>
            </a:r>
            <a:r>
              <a:rPr lang="ru-RU" sz="4800" b="1" dirty="0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 / 1</a:t>
            </a:r>
            <a:r>
              <a:rPr lang="en-US" sz="4800" b="1" dirty="0" err="1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st</a:t>
            </a:r>
            <a:endParaRPr lang="ru-RU" sz="4800" b="1" dirty="0" smtClean="0">
              <a:ln>
                <a:solidFill>
                  <a:srgbClr val="C00000"/>
                </a:solidFill>
              </a:ln>
              <a:solidFill>
                <a:srgbClr val="7030A0"/>
              </a:solidFill>
            </a:endParaRPr>
          </a:p>
          <a:p>
            <a:r>
              <a:rPr lang="en-US" sz="4800" b="1" dirty="0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two -(the) second</a:t>
            </a:r>
            <a:r>
              <a:rPr lang="ru-RU" sz="4800" b="1" dirty="0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 /</a:t>
            </a:r>
            <a:r>
              <a:rPr lang="en-US" sz="4800" b="1" dirty="0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 2nd</a:t>
            </a:r>
            <a:endParaRPr lang="ru-RU" sz="4800" b="1" dirty="0" smtClean="0">
              <a:ln>
                <a:solidFill>
                  <a:srgbClr val="C00000"/>
                </a:solidFill>
              </a:ln>
              <a:solidFill>
                <a:srgbClr val="7030A0"/>
              </a:solidFill>
            </a:endParaRPr>
          </a:p>
          <a:p>
            <a:r>
              <a:rPr lang="en-US" sz="4800" b="1" dirty="0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three -(the) third</a:t>
            </a:r>
            <a:r>
              <a:rPr lang="ru-RU" sz="4800" b="1" dirty="0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 /</a:t>
            </a:r>
            <a:r>
              <a:rPr lang="en-US" sz="4800" b="1" dirty="0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 3d</a:t>
            </a:r>
            <a:endParaRPr lang="ru-RU" sz="4800" b="1" dirty="0" smtClean="0">
              <a:ln>
                <a:solidFill>
                  <a:srgbClr val="C00000"/>
                </a:solidFill>
              </a:ln>
              <a:solidFill>
                <a:srgbClr val="7030A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FF0000"/>
                </a:solidFill>
              </a:rPr>
              <a:t>ЗАПОМНИТЕ:</a:t>
            </a:r>
            <a:endParaRPr lang="ru-RU" b="1" dirty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5400" b="1" dirty="0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five -(the) fifth</a:t>
            </a:r>
            <a:endParaRPr lang="ru-RU" sz="5400" b="1" dirty="0" smtClean="0">
              <a:ln>
                <a:solidFill>
                  <a:srgbClr val="C00000"/>
                </a:solidFill>
              </a:ln>
              <a:solidFill>
                <a:srgbClr val="7030A0"/>
              </a:solidFill>
            </a:endParaRPr>
          </a:p>
          <a:p>
            <a:r>
              <a:rPr lang="en-US" sz="5400" b="1" dirty="0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eight -(the) eighth</a:t>
            </a:r>
            <a:endParaRPr lang="ru-RU" sz="5400" b="1" dirty="0" smtClean="0">
              <a:ln>
                <a:solidFill>
                  <a:srgbClr val="C00000"/>
                </a:solidFill>
              </a:ln>
              <a:solidFill>
                <a:srgbClr val="7030A0"/>
              </a:solidFill>
            </a:endParaRPr>
          </a:p>
          <a:p>
            <a:r>
              <a:rPr lang="en-US" sz="5400" b="1" dirty="0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nine -(the) ninth</a:t>
            </a:r>
            <a:endParaRPr lang="ru-RU" sz="5400" b="1" dirty="0" smtClean="0">
              <a:ln>
                <a:solidFill>
                  <a:srgbClr val="C00000"/>
                </a:solidFill>
              </a:ln>
              <a:solidFill>
                <a:srgbClr val="7030A0"/>
              </a:solidFill>
            </a:endParaRPr>
          </a:p>
          <a:p>
            <a:r>
              <a:rPr lang="en-US" sz="5400" b="1" dirty="0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twelve -(the) twelfth</a:t>
            </a:r>
            <a:endParaRPr lang="ru-RU" sz="5400" b="1" dirty="0" smtClean="0">
              <a:ln>
                <a:solidFill>
                  <a:srgbClr val="C00000"/>
                </a:solidFill>
              </a:ln>
              <a:solidFill>
                <a:srgbClr val="7030A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rgbClr val="FF0000"/>
                </a:solidFill>
              </a:rPr>
              <a:t>У ПОРЯДКОВЫХ ЧИСЛИТЕЛЬНЫХ</a:t>
            </a:r>
            <a:endParaRPr lang="ru-RU" sz="3600" b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44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rgbClr val="FF0000"/>
                </a:solidFill>
              </a:rPr>
              <a:t>с суффиксом -</a:t>
            </a:r>
            <a:r>
              <a:rPr lang="ru-RU" sz="4400" b="1" dirty="0" err="1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rgbClr val="FF0000"/>
                </a:solidFill>
              </a:rPr>
              <a:t>ty</a:t>
            </a:r>
            <a:r>
              <a:rPr lang="ru-RU" sz="44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rgbClr val="FF0000"/>
                </a:solidFill>
              </a:rPr>
              <a:t> </a:t>
            </a:r>
          </a:p>
          <a:p>
            <a:r>
              <a:rPr lang="ru-RU" sz="4400" b="1" dirty="0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конечное –у              -</a:t>
            </a:r>
            <a:r>
              <a:rPr lang="ru-RU" sz="4400" b="1" dirty="0" err="1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ie</a:t>
            </a:r>
            <a:r>
              <a:rPr lang="ru-RU" sz="4400" b="1" dirty="0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:</a:t>
            </a:r>
          </a:p>
          <a:p>
            <a:r>
              <a:rPr lang="en-US" sz="4800" b="1" dirty="0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twenty -(the) twentieth</a:t>
            </a:r>
            <a:endParaRPr lang="ru-RU" sz="4800" b="1" dirty="0" smtClean="0">
              <a:ln>
                <a:solidFill>
                  <a:srgbClr val="C00000"/>
                </a:solidFill>
              </a:ln>
              <a:solidFill>
                <a:srgbClr val="7030A0"/>
              </a:solidFill>
            </a:endParaRPr>
          </a:p>
          <a:p>
            <a:r>
              <a:rPr lang="en-US" sz="4800" b="1" dirty="0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forty -(the) fortieth</a:t>
            </a:r>
            <a:endParaRPr lang="ru-RU" sz="4800" b="1" dirty="0" smtClean="0">
              <a:ln>
                <a:solidFill>
                  <a:srgbClr val="C00000"/>
                </a:solidFill>
              </a:ln>
              <a:solidFill>
                <a:srgbClr val="7030A0"/>
              </a:solidFill>
            </a:endParaRPr>
          </a:p>
          <a:p>
            <a:endParaRPr lang="ru-RU" dirty="0"/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4714876" y="2786058"/>
            <a:ext cx="128588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4786314" y="2857496"/>
            <a:ext cx="1357322" cy="1588"/>
          </a:xfrm>
          <a:prstGeom prst="straightConnector1">
            <a:avLst/>
          </a:prstGeom>
          <a:ln w="76200">
            <a:solidFill>
              <a:srgbClr val="00B05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FF0000"/>
                </a:solidFill>
              </a:rPr>
              <a:t>У СОСТАВНЫХ ПОРЯДКОВЫХ ЧИСЛИТЕЛЬНЫХ</a:t>
            </a:r>
            <a:endParaRPr lang="ru-RU" sz="3600" b="1" dirty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b="1" dirty="0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только последний разряд приобретает форму порядкового числительного:</a:t>
            </a:r>
          </a:p>
          <a:p>
            <a:r>
              <a:rPr lang="en-US" sz="4800" b="1" dirty="0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(the) forty-eighth </a:t>
            </a:r>
          </a:p>
          <a:p>
            <a:r>
              <a:rPr lang="en-US" sz="4800" b="1" dirty="0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(the) fifty-third</a:t>
            </a:r>
            <a:endParaRPr lang="ru-RU" sz="4800" b="1" dirty="0" smtClean="0">
              <a:ln>
                <a:solidFill>
                  <a:srgbClr val="C00000"/>
                </a:solidFill>
              </a:ln>
              <a:solidFill>
                <a:srgbClr val="7030A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rgbClr val="FF0000"/>
                </a:solidFill>
              </a:rPr>
              <a:t>ВНИМАНИЕ!</a:t>
            </a:r>
            <a:endParaRPr lang="ru-RU" b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3600" b="1" dirty="0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Существительные, определяемые порядковыми числительными, употребляются с определенным артиклем:</a:t>
            </a:r>
          </a:p>
          <a:p>
            <a:r>
              <a:rPr lang="en-US" sz="4400" b="1" dirty="0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The first mention of Moscow was in 1147.</a:t>
            </a:r>
            <a:endParaRPr lang="ru-RU" sz="4400" b="1" dirty="0">
              <a:ln>
                <a:solidFill>
                  <a:srgbClr val="C00000"/>
                </a:solidFill>
              </a:ln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rgbClr val="FF0000"/>
                </a:solidFill>
              </a:rPr>
              <a:t>ЗАПОМНИ!</a:t>
            </a:r>
            <a:endParaRPr lang="ru-RU" b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b="1" dirty="0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При обозначении номеров комнат, домов, трамваев, автобусов, размеров одежды и обуви вместо порядковых числительных могут употребляться количественные числительные</a:t>
            </a:r>
          </a:p>
          <a:p>
            <a:r>
              <a:rPr lang="en-US" sz="4800" b="1" dirty="0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I live in room 28.</a:t>
            </a:r>
            <a:endParaRPr lang="ru-RU" sz="4800" b="1" dirty="0">
              <a:ln>
                <a:solidFill>
                  <a:srgbClr val="C00000"/>
                </a:solidFill>
              </a:ln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txBody>
          <a:bodyPr/>
          <a:lstStyle/>
          <a:p>
            <a:r>
              <a:rPr lang="ru-RU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rgbClr val="FF0000"/>
                </a:solidFill>
              </a:rPr>
              <a:t>ДРОБНЫЕ ЧИСЛИТЕЛЬНЫЕ</a:t>
            </a:r>
            <a:endParaRPr lang="ru-RU" b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8" name="Вертикальный свиток 7"/>
          <p:cNvSpPr/>
          <p:nvPr/>
        </p:nvSpPr>
        <p:spPr>
          <a:xfrm>
            <a:off x="642910" y="1643050"/>
            <a:ext cx="3857652" cy="4429156"/>
          </a:xfrm>
          <a:prstGeom prst="verticalScroll">
            <a:avLst/>
          </a:prstGeom>
          <a:gradFill flip="none" rotWithShape="1"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rgbClr val="C00000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ПРОСТЫЕ</a:t>
            </a:r>
          </a:p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1/3</a:t>
            </a:r>
          </a:p>
          <a:p>
            <a:pPr algn="ctr"/>
            <a:endParaRPr lang="ru-RU" sz="2800" b="1" dirty="0" smtClean="0">
              <a:solidFill>
                <a:srgbClr val="C00000"/>
              </a:solidFill>
            </a:endParaRPr>
          </a:p>
          <a:p>
            <a:pPr algn="ctr"/>
            <a:endParaRPr lang="ru-RU" sz="2800" b="1" dirty="0" smtClean="0">
              <a:solidFill>
                <a:srgbClr val="C00000"/>
              </a:solidFill>
            </a:endParaRPr>
          </a:p>
          <a:p>
            <a:pPr algn="ctr"/>
            <a:endParaRPr lang="ru-RU" sz="2800" b="1" dirty="0" smtClean="0">
              <a:solidFill>
                <a:srgbClr val="C00000"/>
              </a:solidFill>
            </a:endParaRPr>
          </a:p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А </a:t>
            </a:r>
            <a:r>
              <a:rPr lang="en-US" sz="2800" b="1" dirty="0" smtClean="0">
                <a:solidFill>
                  <a:srgbClr val="FF0000"/>
                </a:solidFill>
              </a:rPr>
              <a:t>(one) third</a:t>
            </a:r>
            <a:endParaRPr lang="ru-RU" sz="2800" b="1" dirty="0" smtClean="0">
              <a:solidFill>
                <a:srgbClr val="FF0000"/>
              </a:solidFill>
            </a:endParaRPr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prstGeom prst="verticalScroll">
            <a:avLst/>
          </a:prstGeom>
          <a:gradFill flip="none" rotWithShape="1"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rgbClr val="C00000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buNone/>
            </a:pPr>
            <a:r>
              <a:rPr lang="ru-RU" b="1" dirty="0" smtClean="0">
                <a:solidFill>
                  <a:srgbClr val="C00000"/>
                </a:solidFill>
              </a:rPr>
              <a:t>ДЕСЯТИЧНЫЕ</a:t>
            </a:r>
          </a:p>
          <a:p>
            <a:pPr algn="ctr">
              <a:buNone/>
            </a:pPr>
            <a:r>
              <a:rPr lang="en-US" b="1" dirty="0" smtClean="0">
                <a:solidFill>
                  <a:srgbClr val="C00000"/>
                </a:solidFill>
              </a:rPr>
              <a:t>3,4</a:t>
            </a:r>
          </a:p>
          <a:p>
            <a:pPr algn="ctr">
              <a:buNone/>
            </a:pPr>
            <a:endParaRPr lang="en-US" b="1" dirty="0" smtClean="0">
              <a:solidFill>
                <a:srgbClr val="C00000"/>
              </a:solidFill>
            </a:endParaRPr>
          </a:p>
          <a:p>
            <a:pPr algn="ctr">
              <a:buNone/>
            </a:pPr>
            <a:endParaRPr lang="en-US" b="1" dirty="0" smtClean="0">
              <a:solidFill>
                <a:srgbClr val="C00000"/>
              </a:solidFill>
            </a:endParaRPr>
          </a:p>
          <a:p>
            <a:pPr algn="ctr">
              <a:buNone/>
            </a:pPr>
            <a:endParaRPr lang="en-US" b="1" dirty="0" smtClean="0">
              <a:solidFill>
                <a:srgbClr val="C00000"/>
              </a:solidFill>
            </a:endParaRPr>
          </a:p>
          <a:p>
            <a:pPr algn="ctr">
              <a:buNone/>
            </a:pPr>
            <a:r>
              <a:rPr lang="en-US" b="1" dirty="0" smtClean="0">
                <a:solidFill>
                  <a:srgbClr val="C00000"/>
                </a:solidFill>
              </a:rPr>
              <a:t>Three </a:t>
            </a:r>
            <a:r>
              <a:rPr lang="ru-RU" b="1" dirty="0" err="1" smtClean="0">
                <a:solidFill>
                  <a:srgbClr val="C00000"/>
                </a:solidFill>
              </a:rPr>
              <a:t>ро</a:t>
            </a:r>
            <a:r>
              <a:rPr lang="en-US" b="1" dirty="0" err="1" smtClean="0">
                <a:solidFill>
                  <a:srgbClr val="C00000"/>
                </a:solidFill>
              </a:rPr>
              <a:t>int</a:t>
            </a:r>
            <a:r>
              <a:rPr lang="en-US" b="1" dirty="0" smtClean="0">
                <a:solidFill>
                  <a:srgbClr val="C00000"/>
                </a:solidFill>
              </a:rPr>
              <a:t> four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</a:p>
          <a:p>
            <a:pPr algn="ctr">
              <a:buNone/>
            </a:pPr>
            <a:endParaRPr lang="ru-RU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rgbClr val="FF0000"/>
                </a:solidFill>
              </a:rPr>
              <a:t>ДРОБНЫЕ ВЕЛИЧИНЫ </a:t>
            </a:r>
            <a:r>
              <a:rPr lang="ru-RU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rgbClr val="FF0000"/>
                </a:solidFill>
              </a:rPr>
              <a:t>1/2 и 1/4</a:t>
            </a:r>
            <a:endParaRPr lang="ru-RU" b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5400" b="1" dirty="0" smtClean="0">
                <a:ln>
                  <a:solidFill>
                    <a:srgbClr val="C00000"/>
                  </a:solidFill>
                </a:ln>
                <a:solidFill>
                  <a:srgbClr val="FFC000"/>
                </a:solidFill>
              </a:rPr>
              <a:t>  </a:t>
            </a:r>
            <a:r>
              <a:rPr lang="ru-RU" sz="5400" b="1" dirty="0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передаются особыми словами:</a:t>
            </a:r>
            <a:endParaRPr lang="en-US" sz="5400" b="1" dirty="0" smtClean="0">
              <a:ln>
                <a:solidFill>
                  <a:srgbClr val="C00000"/>
                </a:solidFill>
              </a:ln>
              <a:solidFill>
                <a:srgbClr val="7030A0"/>
              </a:solidFill>
            </a:endParaRPr>
          </a:p>
          <a:p>
            <a:pPr>
              <a:buNone/>
            </a:pPr>
            <a:r>
              <a:rPr lang="ru-RU" sz="5400" b="1" dirty="0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 </a:t>
            </a:r>
            <a:r>
              <a:rPr lang="ru-RU" sz="5400" b="1" dirty="0" err="1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a</a:t>
            </a:r>
            <a:r>
              <a:rPr lang="ru-RU" sz="5400" b="1" dirty="0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 (</a:t>
            </a:r>
            <a:r>
              <a:rPr lang="ru-RU" sz="5400" b="1" dirty="0" err="1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one</a:t>
            </a:r>
            <a:r>
              <a:rPr lang="ru-RU" sz="5400" b="1" dirty="0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) </a:t>
            </a:r>
            <a:r>
              <a:rPr lang="ru-RU" sz="5400" b="1" dirty="0" err="1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half</a:t>
            </a:r>
            <a:r>
              <a:rPr lang="ru-RU" sz="5400" b="1" dirty="0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 (</a:t>
            </a:r>
            <a:r>
              <a:rPr lang="en-US" sz="5400" b="1" dirty="0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1</a:t>
            </a:r>
            <a:r>
              <a:rPr lang="ru-RU" sz="5400" b="1" dirty="0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/2)</a:t>
            </a:r>
            <a:endParaRPr lang="en-US" sz="5400" b="1" dirty="0" smtClean="0">
              <a:ln>
                <a:solidFill>
                  <a:srgbClr val="C00000"/>
                </a:solidFill>
              </a:ln>
              <a:solidFill>
                <a:srgbClr val="7030A0"/>
              </a:solidFill>
            </a:endParaRPr>
          </a:p>
          <a:p>
            <a:pPr>
              <a:buNone/>
            </a:pPr>
            <a:r>
              <a:rPr lang="ru-RU" sz="5400" b="1" dirty="0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 </a:t>
            </a:r>
            <a:r>
              <a:rPr lang="ru-RU" sz="5400" b="1" dirty="0" err="1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a</a:t>
            </a:r>
            <a:r>
              <a:rPr lang="ru-RU" sz="5400" b="1" dirty="0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 (</a:t>
            </a:r>
            <a:r>
              <a:rPr lang="ru-RU" sz="5400" b="1" dirty="0" err="1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one</a:t>
            </a:r>
            <a:r>
              <a:rPr lang="ru-RU" sz="5400" b="1" dirty="0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) </a:t>
            </a:r>
            <a:r>
              <a:rPr lang="ru-RU" sz="5400" b="1" dirty="0" err="1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quarter</a:t>
            </a:r>
            <a:r>
              <a:rPr lang="ru-RU" sz="5400" b="1" dirty="0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 (1/4)</a:t>
            </a:r>
            <a:r>
              <a:rPr lang="ru-RU" dirty="0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rgbClr val="FF0000"/>
                </a:solidFill>
              </a:rPr>
              <a:t>ЗАПОМНИ!</a:t>
            </a:r>
            <a:endParaRPr lang="ru-RU" b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Если существительному предшествует слово </a:t>
            </a:r>
            <a:r>
              <a:rPr lang="ru-RU" b="1" dirty="0" err="1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half</a:t>
            </a:r>
            <a:r>
              <a:rPr lang="ru-RU" b="1" dirty="0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, то артикль ставится непосредственно перед существительным: </a:t>
            </a:r>
          </a:p>
          <a:p>
            <a:pPr lvl="0" algn="ctr"/>
            <a:r>
              <a:rPr lang="ru-RU" b="1" dirty="0" err="1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half</a:t>
            </a:r>
            <a:r>
              <a:rPr lang="ru-RU" b="1" dirty="0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 </a:t>
            </a:r>
            <a:r>
              <a:rPr lang="ru-RU" b="1" dirty="0" err="1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an</a:t>
            </a:r>
            <a:r>
              <a:rPr lang="ru-RU" b="1" dirty="0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 </a:t>
            </a:r>
            <a:r>
              <a:rPr lang="ru-RU" b="1" dirty="0" err="1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hour</a:t>
            </a:r>
            <a:r>
              <a:rPr lang="ru-RU" b="1" dirty="0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 </a:t>
            </a:r>
            <a:r>
              <a:rPr lang="ru-RU" b="1" i="1" dirty="0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полчаса</a:t>
            </a:r>
            <a:r>
              <a:rPr lang="ru-RU" b="1" dirty="0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 </a:t>
            </a:r>
          </a:p>
          <a:p>
            <a:pPr>
              <a:buNone/>
            </a:pPr>
            <a:r>
              <a:rPr lang="ru-RU" b="1" dirty="0" smtClean="0">
                <a:ln>
                  <a:solidFill>
                    <a:srgbClr val="C00000"/>
                  </a:solidFill>
                </a:ln>
                <a:solidFill>
                  <a:srgbClr val="FFC000"/>
                </a:solidFill>
              </a:rPr>
              <a:t> </a:t>
            </a:r>
          </a:p>
          <a:p>
            <a:pPr lvl="0"/>
            <a:r>
              <a:rPr lang="en-US" b="1" dirty="0" smtClean="0">
                <a:ln>
                  <a:solidFill>
                    <a:srgbClr val="C00000"/>
                  </a:solidFill>
                </a:ln>
                <a:solidFill>
                  <a:srgbClr val="FFC000"/>
                </a:solidFill>
              </a:rPr>
              <a:t>an hour and a half </a:t>
            </a:r>
            <a:r>
              <a:rPr lang="ru-RU" b="1" i="1" dirty="0" smtClean="0">
                <a:ln>
                  <a:solidFill>
                    <a:srgbClr val="C00000"/>
                  </a:solidFill>
                </a:ln>
                <a:solidFill>
                  <a:srgbClr val="FFC000"/>
                </a:solidFill>
              </a:rPr>
              <a:t>полтора часа</a:t>
            </a:r>
            <a:r>
              <a:rPr lang="en-US" b="1" i="1" dirty="0" smtClean="0">
                <a:ln>
                  <a:solidFill>
                    <a:srgbClr val="C00000"/>
                  </a:solidFill>
                </a:ln>
                <a:solidFill>
                  <a:srgbClr val="FFC000"/>
                </a:solidFill>
              </a:rPr>
              <a:t> </a:t>
            </a:r>
            <a:endParaRPr lang="ru-RU" b="1" dirty="0" smtClean="0">
              <a:ln>
                <a:solidFill>
                  <a:srgbClr val="C00000"/>
                </a:solidFill>
              </a:ln>
              <a:solidFill>
                <a:srgbClr val="FFC0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1143008"/>
          </a:xfrm>
        </p:spPr>
        <p:txBody>
          <a:bodyPr/>
          <a:lstStyle/>
          <a:p>
            <a:r>
              <a:rPr lang="ru-RU" b="1" dirty="0" smtClean="0">
                <a:ln w="28575">
                  <a:solidFill>
                    <a:srgbClr val="00B050"/>
                  </a:solidFill>
                </a:ln>
                <a:solidFill>
                  <a:srgbClr val="C00000"/>
                </a:solidFill>
              </a:rPr>
              <a:t>СОДЕРЖАНИЕ:</a:t>
            </a:r>
            <a:endParaRPr lang="ru-RU" b="1" dirty="0">
              <a:ln w="28575">
                <a:solidFill>
                  <a:srgbClr val="00B050"/>
                </a:solidFill>
              </a:ln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5" name="Багетная рамка 4"/>
          <p:cNvSpPr/>
          <p:nvPr/>
        </p:nvSpPr>
        <p:spPr>
          <a:xfrm>
            <a:off x="714348" y="2714620"/>
            <a:ext cx="2500330" cy="1571636"/>
          </a:xfrm>
          <a:prstGeom prst="bevel">
            <a:avLst/>
          </a:prstGeom>
          <a:gradFill flip="none" rotWithShape="1"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>
                    <a:lumMod val="95000"/>
                    <a:lumOff val="5000"/>
                  </a:schemeClr>
                </a:solidFill>
                <a:hlinkClick r:id="rId2" action="ppaction://hlinksldjump"/>
              </a:rPr>
              <a:t>Количественные</a:t>
            </a: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Багетная рамка 5"/>
          <p:cNvSpPr/>
          <p:nvPr/>
        </p:nvSpPr>
        <p:spPr>
          <a:xfrm>
            <a:off x="3714744" y="2714620"/>
            <a:ext cx="2071702" cy="1643074"/>
          </a:xfrm>
          <a:prstGeom prst="bevel">
            <a:avLst/>
          </a:prstGeom>
          <a:gradFill flip="none" rotWithShape="1"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>
            <a:normAutofit/>
          </a:bodyPr>
          <a:lstStyle/>
          <a:p>
            <a:pPr algn="ctr"/>
            <a:r>
              <a:rPr lang="ru-RU" sz="2400" b="1" dirty="0">
                <a:solidFill>
                  <a:srgbClr val="92D050"/>
                </a:solidFill>
                <a:hlinkClick r:id="rId3" action="ppaction://hlinksldjump"/>
              </a:rPr>
              <a:t>Порядковые</a:t>
            </a:r>
            <a:endParaRPr lang="ru-RU" sz="2400" b="1" dirty="0">
              <a:solidFill>
                <a:srgbClr val="92D050"/>
              </a:solidFill>
            </a:endParaRPr>
          </a:p>
        </p:txBody>
      </p:sp>
      <p:sp>
        <p:nvSpPr>
          <p:cNvPr id="7" name="Багетная рамка 6"/>
          <p:cNvSpPr/>
          <p:nvPr/>
        </p:nvSpPr>
        <p:spPr>
          <a:xfrm>
            <a:off x="1357290" y="4643446"/>
            <a:ext cx="2500330" cy="1500198"/>
          </a:xfrm>
          <a:prstGeom prst="bevel">
            <a:avLst/>
          </a:prstGeom>
          <a:gradFill flip="none" rotWithShape="1"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Роль в </a:t>
            </a:r>
            <a:r>
              <a:rPr lang="ru-RU" sz="2000" b="1" dirty="0" smtClean="0">
                <a:solidFill>
                  <a:srgbClr val="92D050"/>
                </a:solidFill>
                <a:hlinkClick r:id="rId4" action="ppaction://hlinksldjump"/>
              </a:rPr>
              <a:t>предложении</a:t>
            </a:r>
            <a:endParaRPr lang="ru-RU" sz="2000" b="1" dirty="0">
              <a:solidFill>
                <a:srgbClr val="92D050"/>
              </a:solidFill>
            </a:endParaRPr>
          </a:p>
        </p:txBody>
      </p:sp>
      <p:sp>
        <p:nvSpPr>
          <p:cNvPr id="8" name="Багетная рамка 7"/>
          <p:cNvSpPr/>
          <p:nvPr/>
        </p:nvSpPr>
        <p:spPr>
          <a:xfrm>
            <a:off x="4500562" y="4572008"/>
            <a:ext cx="2714644" cy="1500198"/>
          </a:xfrm>
          <a:prstGeom prst="bevel">
            <a:avLst/>
          </a:prstGeom>
          <a:gradFill flip="none" rotWithShape="1"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92D050"/>
                </a:solidFill>
                <a:hlinkClick r:id="rId5" action="ppaction://hlinksldjump"/>
              </a:rPr>
              <a:t>Упражнения</a:t>
            </a:r>
            <a:endParaRPr lang="ru-RU" sz="2400" b="1" dirty="0">
              <a:solidFill>
                <a:srgbClr val="92D050"/>
              </a:solidFill>
            </a:endParaRPr>
          </a:p>
        </p:txBody>
      </p:sp>
      <p:sp>
        <p:nvSpPr>
          <p:cNvPr id="9" name="Багетная рамка 8"/>
          <p:cNvSpPr/>
          <p:nvPr/>
        </p:nvSpPr>
        <p:spPr>
          <a:xfrm>
            <a:off x="6286512" y="2714620"/>
            <a:ext cx="2143140" cy="1643074"/>
          </a:xfrm>
          <a:prstGeom prst="bevel">
            <a:avLst/>
          </a:prstGeom>
          <a:gradFill flip="none" rotWithShape="1"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92D050"/>
                </a:solidFill>
                <a:hlinkClick r:id="rId6" action="ppaction://hlinksldjump"/>
              </a:rPr>
              <a:t>Дроби</a:t>
            </a:r>
            <a:endParaRPr lang="ru-RU" sz="2400" b="1" dirty="0">
              <a:solidFill>
                <a:srgbClr val="92D050"/>
              </a:solidFill>
            </a:endParaRPr>
          </a:p>
        </p:txBody>
      </p:sp>
      <p:sp>
        <p:nvSpPr>
          <p:cNvPr id="10" name="Стрелка вправо 9"/>
          <p:cNvSpPr/>
          <p:nvPr/>
        </p:nvSpPr>
        <p:spPr>
          <a:xfrm>
            <a:off x="3286116" y="3429000"/>
            <a:ext cx="428628" cy="428628"/>
          </a:xfrm>
          <a:prstGeom prst="rightArrow">
            <a:avLst/>
          </a:prstGeom>
          <a:gradFill flip="none" rotWithShape="1"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>
            <a:off x="5857884" y="3571876"/>
            <a:ext cx="357190" cy="428628"/>
          </a:xfrm>
          <a:prstGeom prst="rightArrow">
            <a:avLst/>
          </a:prstGeom>
          <a:gradFill flip="none" rotWithShape="1"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>
            <a:off x="3929058" y="5357826"/>
            <a:ext cx="500066" cy="428628"/>
          </a:xfrm>
          <a:prstGeom prst="rightArrow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rgbClr val="FF0000"/>
                </a:solidFill>
              </a:rPr>
              <a:t>ЕСЛИ В ЧИСЛИТЕЛЕ  ЧИСЛО БОЛЕЕ ЕДИНИЦЫ</a:t>
            </a:r>
            <a:endParaRPr lang="ru-RU" sz="3200" b="1" dirty="0"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b="1" dirty="0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в знаменателе прибавляется окончание -</a:t>
            </a:r>
            <a:r>
              <a:rPr lang="ru-RU" sz="3600" b="1" dirty="0" err="1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s</a:t>
            </a:r>
            <a:r>
              <a:rPr lang="ru-RU" sz="3600" b="1" dirty="0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: </a:t>
            </a:r>
          </a:p>
          <a:p>
            <a:pPr lvl="0" algn="ctr"/>
            <a:r>
              <a:rPr lang="ru-RU" sz="4400" b="1" dirty="0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2/3 </a:t>
            </a:r>
            <a:r>
              <a:rPr lang="ru-RU" sz="4400" b="1" dirty="0" err="1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two</a:t>
            </a:r>
            <a:r>
              <a:rPr lang="ru-RU" sz="4400" b="1" dirty="0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 </a:t>
            </a:r>
            <a:r>
              <a:rPr lang="ru-RU" sz="4400" b="1" dirty="0" err="1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thirds</a:t>
            </a:r>
            <a:r>
              <a:rPr lang="ru-RU" sz="4400" b="1" dirty="0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 </a:t>
            </a:r>
          </a:p>
          <a:p>
            <a:pPr lvl="0" algn="ctr"/>
            <a:endParaRPr lang="ru-RU" sz="3600" b="1" dirty="0" smtClean="0">
              <a:ln>
                <a:solidFill>
                  <a:srgbClr val="C00000"/>
                </a:solidFill>
              </a:ln>
              <a:solidFill>
                <a:srgbClr val="7030A0"/>
              </a:solidFill>
            </a:endParaRPr>
          </a:p>
          <a:p>
            <a:pPr lvl="0">
              <a:buNone/>
            </a:pPr>
            <a:r>
              <a:rPr lang="ru-RU" sz="4400" b="1" dirty="0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              4/9        </a:t>
            </a:r>
            <a:r>
              <a:rPr lang="ru-RU" sz="4400" b="1" dirty="0" err="1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four</a:t>
            </a:r>
            <a:r>
              <a:rPr lang="ru-RU" sz="4400" b="1" dirty="0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 </a:t>
            </a:r>
            <a:r>
              <a:rPr lang="ru-RU" sz="4400" b="1" dirty="0" err="1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ninths</a:t>
            </a:r>
            <a:r>
              <a:rPr lang="ru-RU" sz="4400" b="1" dirty="0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 </a:t>
            </a:r>
          </a:p>
          <a:p>
            <a:pPr lvl="0">
              <a:buNone/>
            </a:pPr>
            <a:r>
              <a:rPr lang="ru-RU" sz="4400" b="1" dirty="0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              3/5        </a:t>
            </a:r>
            <a:r>
              <a:rPr lang="ru-RU" sz="4400" b="1" dirty="0" err="1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three</a:t>
            </a:r>
            <a:r>
              <a:rPr lang="ru-RU" sz="4400" b="1" dirty="0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 </a:t>
            </a:r>
            <a:r>
              <a:rPr lang="ru-RU" sz="4400" b="1" dirty="0" err="1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fifths</a:t>
            </a:r>
            <a:r>
              <a:rPr lang="ru-RU" sz="4400" b="1" dirty="0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 </a:t>
            </a:r>
          </a:p>
          <a:p>
            <a:endParaRPr lang="ru-RU" dirty="0">
              <a:ln>
                <a:solidFill>
                  <a:srgbClr val="C00000"/>
                </a:solidFill>
              </a:ln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rgbClr val="FF0000"/>
                </a:solidFill>
              </a:rPr>
              <a:t>ГОДА И ДАТЫ</a:t>
            </a:r>
            <a:endParaRPr lang="ru-RU" b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b="1" dirty="0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1812-</a:t>
            </a:r>
            <a:r>
              <a:rPr lang="en-US" sz="3600" b="1" dirty="0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eighteen twelve</a:t>
            </a:r>
            <a:endParaRPr lang="ru-RU" sz="3600" b="1" dirty="0" smtClean="0">
              <a:ln>
                <a:solidFill>
                  <a:srgbClr val="C00000"/>
                </a:solidFill>
              </a:ln>
              <a:solidFill>
                <a:srgbClr val="7030A0"/>
              </a:solidFill>
            </a:endParaRPr>
          </a:p>
          <a:p>
            <a:r>
              <a:rPr lang="ru-RU" sz="3600" b="1" dirty="0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1900-</a:t>
            </a:r>
            <a:r>
              <a:rPr lang="en-US" sz="3600" b="1" dirty="0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nineteen hundred</a:t>
            </a:r>
            <a:endParaRPr lang="ru-RU" sz="3600" b="1" dirty="0" smtClean="0">
              <a:ln>
                <a:solidFill>
                  <a:srgbClr val="C00000"/>
                </a:solidFill>
              </a:ln>
              <a:solidFill>
                <a:srgbClr val="7030A0"/>
              </a:solidFill>
            </a:endParaRPr>
          </a:p>
          <a:p>
            <a:r>
              <a:rPr lang="ru-RU" sz="3600" b="1" dirty="0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2007-two </a:t>
            </a:r>
            <a:r>
              <a:rPr lang="ru-RU" sz="3600" b="1" dirty="0" err="1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thousand</a:t>
            </a:r>
            <a:r>
              <a:rPr lang="ru-RU" sz="3600" b="1" dirty="0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 (</a:t>
            </a:r>
            <a:r>
              <a:rPr lang="ru-RU" sz="3600" b="1" dirty="0" err="1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and</a:t>
            </a:r>
            <a:r>
              <a:rPr lang="ru-RU" sz="3600" b="1" dirty="0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) </a:t>
            </a:r>
            <a:r>
              <a:rPr lang="ru-RU" sz="3600" b="1" dirty="0" err="1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seven</a:t>
            </a:r>
            <a:endParaRPr lang="ru-RU" sz="3600" b="1" dirty="0" smtClean="0">
              <a:ln>
                <a:solidFill>
                  <a:srgbClr val="C00000"/>
                </a:solidFill>
              </a:ln>
              <a:solidFill>
                <a:srgbClr val="7030A0"/>
              </a:solidFill>
            </a:endParaRPr>
          </a:p>
          <a:p>
            <a:r>
              <a:rPr lang="ru-RU" sz="3600" b="1" dirty="0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2014-twenty </a:t>
            </a:r>
            <a:r>
              <a:rPr lang="ru-RU" sz="3600" b="1" dirty="0" err="1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fourteen</a:t>
            </a:r>
            <a:endParaRPr lang="ru-RU" sz="3600" b="1" dirty="0" smtClean="0">
              <a:ln>
                <a:solidFill>
                  <a:srgbClr val="C00000"/>
                </a:solidFill>
              </a:ln>
              <a:solidFill>
                <a:srgbClr val="7030A0"/>
              </a:solidFill>
            </a:endParaRPr>
          </a:p>
          <a:p>
            <a:r>
              <a:rPr lang="en-US" sz="3600" b="1" dirty="0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25 </a:t>
            </a:r>
            <a:r>
              <a:rPr lang="en-US" sz="3600" b="1" dirty="0" err="1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th</a:t>
            </a:r>
            <a:r>
              <a:rPr lang="en-US" sz="3600" b="1" dirty="0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 July, 1976</a:t>
            </a:r>
            <a:r>
              <a:rPr lang="ru-RU" sz="3600" b="1" dirty="0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-</a:t>
            </a:r>
            <a:r>
              <a:rPr lang="en-US" sz="3600" b="1" dirty="0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the twenty-fifth of July, nineteen seventy-six</a:t>
            </a:r>
            <a:endParaRPr lang="ru-RU" sz="3600" b="1" dirty="0" smtClean="0">
              <a:ln>
                <a:solidFill>
                  <a:srgbClr val="C00000"/>
                </a:solidFill>
              </a:ln>
              <a:solidFill>
                <a:srgbClr val="7030A0"/>
              </a:solidFill>
            </a:endParaRP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0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3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6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rgbClr val="FF0000"/>
                </a:solidFill>
              </a:rPr>
              <a:t>РОЛЬ В ПРЕДЛОЖЕНИИ</a:t>
            </a:r>
            <a:endParaRPr lang="ru-RU" b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Подлежащее- </a:t>
            </a:r>
            <a:r>
              <a:rPr lang="en-US" b="1" dirty="0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Three were absent from the le</a:t>
            </a:r>
            <a:r>
              <a:rPr lang="ru-RU" b="1" dirty="0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с</a:t>
            </a:r>
            <a:r>
              <a:rPr lang="en-US" b="1" dirty="0" err="1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ture</a:t>
            </a:r>
            <a:r>
              <a:rPr lang="en-US" b="1" dirty="0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. </a:t>
            </a:r>
            <a:endParaRPr lang="ru-RU" b="1" dirty="0" smtClean="0">
              <a:ln>
                <a:solidFill>
                  <a:srgbClr val="C00000"/>
                </a:solidFill>
              </a:ln>
              <a:solidFill>
                <a:srgbClr val="7030A0"/>
              </a:solidFill>
            </a:endParaRPr>
          </a:p>
          <a:p>
            <a:r>
              <a:rPr lang="ru-RU" b="1" dirty="0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Дополнение- I </a:t>
            </a:r>
            <a:r>
              <a:rPr lang="ru-RU" b="1" dirty="0" err="1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took</a:t>
            </a:r>
            <a:r>
              <a:rPr lang="ru-RU" b="1" dirty="0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 </a:t>
            </a:r>
            <a:r>
              <a:rPr lang="ru-RU" b="1" dirty="0" err="1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three</a:t>
            </a:r>
            <a:r>
              <a:rPr lang="ru-RU" b="1" dirty="0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 </a:t>
            </a:r>
            <a:r>
              <a:rPr lang="en-US" b="1" dirty="0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apples.</a:t>
            </a:r>
            <a:r>
              <a:rPr lang="ru-RU" b="1" dirty="0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 </a:t>
            </a:r>
          </a:p>
          <a:p>
            <a:r>
              <a:rPr lang="ru-RU" b="1" dirty="0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Определение- </a:t>
            </a:r>
            <a:r>
              <a:rPr lang="en-US" b="1" dirty="0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The second lesson begins at eleven o’clock. </a:t>
            </a:r>
            <a:endParaRPr lang="ru-RU" b="1" dirty="0" smtClean="0">
              <a:ln>
                <a:solidFill>
                  <a:srgbClr val="C00000"/>
                </a:solidFill>
              </a:ln>
              <a:solidFill>
                <a:srgbClr val="7030A0"/>
              </a:solidFill>
            </a:endParaRPr>
          </a:p>
          <a:p>
            <a:r>
              <a:rPr lang="ru-RU" b="1" dirty="0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Именная часть составного сказуемого- </a:t>
            </a:r>
            <a:r>
              <a:rPr lang="en-US" b="1" dirty="0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Five times five is twenty-five.</a:t>
            </a:r>
            <a:r>
              <a:rPr lang="en-US" dirty="0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 </a:t>
            </a:r>
            <a:endParaRPr lang="ru-RU" dirty="0">
              <a:ln>
                <a:solidFill>
                  <a:srgbClr val="C00000"/>
                </a:solidFill>
              </a:ln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rgbClr val="FF0000"/>
                </a:solidFill>
              </a:rPr>
              <a:t>LET` S DO SOME EXERCISES</a:t>
            </a:r>
            <a:endParaRPr lang="ru-RU" sz="3200" b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sz="3600" b="1" i="1" dirty="0" smtClean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rgbClr val="FF0000"/>
                </a:solidFill>
              </a:rPr>
              <a:t>Напишите словами:</a:t>
            </a:r>
            <a:r>
              <a:rPr lang="ru-RU" sz="3600" b="1" dirty="0" smtClean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rgbClr val="FF0000"/>
                </a:solidFill>
              </a:rPr>
              <a:t> </a:t>
            </a:r>
          </a:p>
          <a:p>
            <a:pPr lvl="0"/>
            <a:r>
              <a:rPr lang="ru-RU" sz="3600" b="1" dirty="0" smtClean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rgbClr val="FF0000"/>
                </a:solidFill>
              </a:rPr>
              <a:t>9.02.1997 </a:t>
            </a:r>
          </a:p>
          <a:p>
            <a:pPr lvl="0"/>
            <a:r>
              <a:rPr lang="ru-RU" sz="3600" b="1" dirty="0" smtClean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rgbClr val="FF0000"/>
                </a:solidFill>
              </a:rPr>
              <a:t>22.06.1941 </a:t>
            </a:r>
          </a:p>
          <a:p>
            <a:pPr lvl="0"/>
            <a:r>
              <a:rPr lang="ru-RU" sz="3600" b="1" dirty="0" smtClean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rgbClr val="FF0000"/>
                </a:solidFill>
              </a:rPr>
              <a:t>121600 </a:t>
            </a:r>
            <a:r>
              <a:rPr lang="ru-RU" sz="3600" b="1" dirty="0" err="1" smtClean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rgbClr val="FF0000"/>
                </a:solidFill>
              </a:rPr>
              <a:t>square</a:t>
            </a:r>
            <a:r>
              <a:rPr lang="ru-RU" sz="3600" b="1" dirty="0" smtClean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rgbClr val="FF0000"/>
                </a:solidFill>
              </a:rPr>
              <a:t> </a:t>
            </a:r>
            <a:r>
              <a:rPr lang="ru-RU" sz="3600" b="1" dirty="0" err="1" smtClean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rgbClr val="FF0000"/>
                </a:solidFill>
              </a:rPr>
              <a:t>miles</a:t>
            </a:r>
            <a:r>
              <a:rPr lang="ru-RU" sz="3600" b="1" dirty="0" smtClean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rgbClr val="FF0000"/>
                </a:solidFill>
              </a:rPr>
              <a:t> 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b="1" dirty="0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The ninth of February nineteen ninety seven</a:t>
            </a:r>
            <a:endParaRPr lang="ru-RU" b="1" dirty="0" smtClean="0">
              <a:ln>
                <a:solidFill>
                  <a:srgbClr val="C00000"/>
                </a:solidFill>
              </a:ln>
              <a:solidFill>
                <a:srgbClr val="7030A0"/>
              </a:solidFill>
            </a:endParaRPr>
          </a:p>
          <a:p>
            <a:r>
              <a:rPr lang="en-US" b="1" dirty="0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The twenty second of June nineteen forty one </a:t>
            </a:r>
          </a:p>
          <a:p>
            <a:pPr lvl="0"/>
            <a:r>
              <a:rPr lang="en-US" b="1" dirty="0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One hundred twenty one thousand six hundred square miles </a:t>
            </a:r>
            <a:endParaRPr lang="ru-RU" b="1" dirty="0" smtClean="0">
              <a:ln>
                <a:solidFill>
                  <a:srgbClr val="C00000"/>
                </a:solidFill>
              </a:ln>
              <a:solidFill>
                <a:srgbClr val="7030A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i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rgbClr val="FF0000"/>
                </a:solidFill>
              </a:rPr>
              <a:t>ВСТАВЬТЕ ПОРЯДКОВОЕ ИЛИ КОЛИЧЕСТВЕННОЕ ЧИСЛИТЕЛЬНЫЕ</a:t>
            </a:r>
            <a:endParaRPr lang="ru-RU" sz="2400" b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500174"/>
            <a:ext cx="8229600" cy="4525963"/>
          </a:xfrm>
        </p:spPr>
        <p:txBody>
          <a:bodyPr/>
          <a:lstStyle/>
          <a:p>
            <a:pPr lvl="0"/>
            <a:r>
              <a:rPr lang="en-US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rgbClr val="FF0000"/>
                </a:solidFill>
              </a:rPr>
              <a:t>There are </a:t>
            </a:r>
            <a:r>
              <a:rPr lang="ru-RU" b="1" i="1" dirty="0" err="1" smtClean="0">
                <a:ln>
                  <a:solidFill>
                    <a:srgbClr val="C00000"/>
                  </a:solidFill>
                </a:ln>
                <a:solidFill>
                  <a:srgbClr val="FFC000"/>
                </a:solidFill>
              </a:rPr>
              <a:t>twelve</a:t>
            </a:r>
            <a:r>
              <a:rPr lang="en-US" b="1" dirty="0" smtClean="0"/>
              <a:t> </a:t>
            </a:r>
            <a:r>
              <a:rPr lang="ru-RU" b="1" dirty="0" smtClean="0"/>
              <a:t> </a:t>
            </a:r>
            <a:r>
              <a:rPr lang="en-US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rgbClr val="FF0000"/>
                </a:solidFill>
              </a:rPr>
              <a:t>months in a year.</a:t>
            </a:r>
          </a:p>
          <a:p>
            <a:pPr algn="just">
              <a:buNone/>
            </a:pPr>
            <a:r>
              <a:rPr lang="en-US" dirty="0" smtClean="0"/>
              <a:t>                           </a:t>
            </a:r>
            <a:endParaRPr lang="ru-RU" dirty="0" smtClean="0"/>
          </a:p>
          <a:p>
            <a:pPr lvl="0"/>
            <a:r>
              <a:rPr lang="en-US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rgbClr val="FF0000"/>
                </a:solidFill>
              </a:rPr>
              <a:t>January is </a:t>
            </a:r>
            <a:r>
              <a:rPr lang="ru-RU" b="1" i="1" dirty="0" err="1" smtClean="0">
                <a:ln>
                  <a:solidFill>
                    <a:srgbClr val="C00000"/>
                  </a:solidFill>
                </a:ln>
                <a:solidFill>
                  <a:srgbClr val="FFC000"/>
                </a:solidFill>
              </a:rPr>
              <a:t>the</a:t>
            </a:r>
            <a:r>
              <a:rPr lang="ru-RU" b="1" i="1" dirty="0" smtClean="0">
                <a:ln>
                  <a:solidFill>
                    <a:srgbClr val="C00000"/>
                  </a:solidFill>
                </a:ln>
                <a:solidFill>
                  <a:srgbClr val="FFC000"/>
                </a:solidFill>
              </a:rPr>
              <a:t> </a:t>
            </a:r>
            <a:r>
              <a:rPr lang="ru-RU" b="1" i="1" dirty="0" err="1" smtClean="0">
                <a:ln>
                  <a:solidFill>
                    <a:srgbClr val="C00000"/>
                  </a:solidFill>
                </a:ln>
                <a:solidFill>
                  <a:srgbClr val="FFC000"/>
                </a:solidFill>
              </a:rPr>
              <a:t>first</a:t>
            </a:r>
            <a:r>
              <a:rPr lang="en-US" b="1" dirty="0" smtClean="0"/>
              <a:t> </a:t>
            </a:r>
            <a:r>
              <a:rPr lang="en-US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rgbClr val="FF0000"/>
                </a:solidFill>
              </a:rPr>
              <a:t>month of the year. </a:t>
            </a:r>
          </a:p>
          <a:p>
            <a:pPr algn="just">
              <a:buNone/>
            </a:pPr>
            <a:r>
              <a:rPr lang="en-US" b="1" i="1" dirty="0" smtClean="0"/>
              <a:t>                          </a:t>
            </a:r>
            <a:endParaRPr lang="ru-RU" dirty="0" smtClean="0"/>
          </a:p>
          <a:p>
            <a:pPr lvl="0"/>
            <a:r>
              <a:rPr lang="en-US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rgbClr val="FF0000"/>
                </a:solidFill>
              </a:rPr>
              <a:t>May is</a:t>
            </a:r>
            <a:r>
              <a:rPr lang="en-US" b="1" dirty="0" smtClean="0"/>
              <a:t> </a:t>
            </a:r>
            <a:r>
              <a:rPr lang="ru-RU" b="1" i="1" dirty="0" err="1" smtClean="0">
                <a:ln>
                  <a:solidFill>
                    <a:srgbClr val="C00000"/>
                  </a:solidFill>
                </a:ln>
                <a:solidFill>
                  <a:srgbClr val="FFC000"/>
                </a:solidFill>
              </a:rPr>
              <a:t>the</a:t>
            </a:r>
            <a:r>
              <a:rPr lang="ru-RU" b="1" i="1" dirty="0" smtClean="0">
                <a:ln>
                  <a:solidFill>
                    <a:srgbClr val="C00000"/>
                  </a:solidFill>
                </a:ln>
                <a:solidFill>
                  <a:srgbClr val="FFC000"/>
                </a:solidFill>
              </a:rPr>
              <a:t> </a:t>
            </a:r>
            <a:r>
              <a:rPr lang="ru-RU" b="1" i="1" dirty="0" err="1" smtClean="0">
                <a:ln>
                  <a:solidFill>
                    <a:srgbClr val="C00000"/>
                  </a:solidFill>
                </a:ln>
                <a:solidFill>
                  <a:srgbClr val="FFC000"/>
                </a:solidFill>
              </a:rPr>
              <a:t>fifth</a:t>
            </a:r>
            <a:r>
              <a:rPr lang="en-US" b="1" dirty="0" smtClean="0">
                <a:ln>
                  <a:solidFill>
                    <a:srgbClr val="C00000"/>
                  </a:solidFill>
                </a:ln>
                <a:solidFill>
                  <a:srgbClr val="FFC000"/>
                </a:solidFill>
              </a:rPr>
              <a:t> </a:t>
            </a:r>
            <a:r>
              <a:rPr lang="ru-RU" b="1" dirty="0" smtClean="0">
                <a:ln>
                  <a:solidFill>
                    <a:srgbClr val="C00000"/>
                  </a:solidFill>
                </a:ln>
                <a:solidFill>
                  <a:srgbClr val="FFC000"/>
                </a:solidFill>
              </a:rPr>
              <a:t> </a:t>
            </a:r>
            <a:r>
              <a:rPr lang="en-US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rgbClr val="FF0000"/>
                </a:solidFill>
              </a:rPr>
              <a:t>month of the year</a:t>
            </a:r>
            <a:r>
              <a:rPr lang="en-US" b="1" dirty="0" smtClean="0"/>
              <a:t>. </a:t>
            </a:r>
          </a:p>
          <a:p>
            <a:pPr algn="just">
              <a:buNone/>
            </a:pPr>
            <a:r>
              <a:rPr lang="en-US" b="1" i="1" dirty="0" smtClean="0"/>
              <a:t>                         </a:t>
            </a:r>
            <a:endParaRPr lang="ru-RU" dirty="0" smtClean="0"/>
          </a:p>
          <a:p>
            <a:pPr lvl="0"/>
            <a:r>
              <a:rPr lang="en-US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rgbClr val="FF0000"/>
                </a:solidFill>
              </a:rPr>
              <a:t>There are</a:t>
            </a:r>
            <a:r>
              <a:rPr lang="ru-RU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rgbClr val="FF0000"/>
                </a:solidFill>
              </a:rPr>
              <a:t> </a:t>
            </a:r>
            <a:r>
              <a:rPr lang="en-US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rgbClr val="FF0000"/>
                </a:solidFill>
              </a:rPr>
              <a:t> </a:t>
            </a:r>
            <a:r>
              <a:rPr lang="ru-RU" b="1" i="1" dirty="0" err="1" smtClean="0">
                <a:ln>
                  <a:solidFill>
                    <a:srgbClr val="C00000"/>
                  </a:solidFill>
                </a:ln>
                <a:solidFill>
                  <a:srgbClr val="FFC000"/>
                </a:solidFill>
              </a:rPr>
              <a:t>three</a:t>
            </a:r>
            <a:r>
              <a:rPr lang="en-US" b="1" dirty="0" smtClean="0"/>
              <a:t> </a:t>
            </a:r>
            <a:r>
              <a:rPr lang="ru-RU" b="1" dirty="0" smtClean="0"/>
              <a:t> </a:t>
            </a:r>
            <a:r>
              <a:rPr lang="en-US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rgbClr val="FF0000"/>
                </a:solidFill>
              </a:rPr>
              <a:t>months in winter.</a:t>
            </a:r>
            <a:r>
              <a:rPr lang="en-US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rgbClr val="FF0000"/>
                </a:solidFill>
              </a:rPr>
              <a:t> </a:t>
            </a:r>
          </a:p>
          <a:p>
            <a:pPr lvl="0" algn="just">
              <a:buNone/>
            </a:pPr>
            <a:r>
              <a:rPr lang="en-US" b="1" i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rgbClr val="FF0000"/>
                </a:solidFill>
              </a:rPr>
              <a:t>                          </a:t>
            </a:r>
            <a:endParaRPr lang="ru-RU" dirty="0" smtClean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rgbClr val="FF0000"/>
              </a:solidFill>
            </a:endParaRPr>
          </a:p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786050" y="1643050"/>
            <a:ext cx="1357322" cy="571504"/>
          </a:xfrm>
          <a:prstGeom prst="roundRect">
            <a:avLst/>
          </a:prstGeom>
          <a:solidFill>
            <a:srgbClr val="FFC000"/>
          </a:solidFill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000364" y="2786058"/>
            <a:ext cx="1500198" cy="642942"/>
          </a:xfrm>
          <a:prstGeom prst="roundRect">
            <a:avLst/>
          </a:prstGeom>
          <a:solidFill>
            <a:srgbClr val="FFC000"/>
          </a:solidFill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214546" y="4000504"/>
            <a:ext cx="1571636" cy="642942"/>
          </a:xfrm>
          <a:prstGeom prst="roundRect">
            <a:avLst/>
          </a:prstGeom>
          <a:solidFill>
            <a:srgbClr val="FFC000"/>
          </a:solidFill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786050" y="5143512"/>
            <a:ext cx="1285884" cy="571504"/>
          </a:xfrm>
          <a:prstGeom prst="roundRect">
            <a:avLst/>
          </a:prstGeom>
          <a:solidFill>
            <a:srgbClr val="FFC000"/>
          </a:solidFill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rgbClr val="FF0000"/>
                </a:solidFill>
              </a:rPr>
              <a:t>ПРОЧИТАЙТЕ:</a:t>
            </a:r>
            <a:endParaRPr lang="ru-RU" b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rgbClr val="FF0000"/>
                </a:solidFill>
              </a:rPr>
              <a:t> </a:t>
            </a:r>
            <a:r>
              <a:rPr lang="en-US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rgbClr val="FF0000"/>
                </a:solidFill>
              </a:rPr>
              <a:t>My room number is 308. </a:t>
            </a:r>
            <a:endParaRPr lang="ru-RU" b="1" dirty="0" smtClean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rgbClr val="FF0000"/>
              </a:solidFill>
            </a:endParaRPr>
          </a:p>
          <a:p>
            <a:r>
              <a:rPr lang="en-US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rgbClr val="FF0000"/>
                </a:solidFill>
              </a:rPr>
              <a:t>The number of the Clinton Hotel is 279-4017.</a:t>
            </a:r>
            <a:endParaRPr lang="ru-RU" b="1" dirty="0" smtClean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rgbClr val="FF0000"/>
              </a:solidFill>
            </a:endParaRPr>
          </a:p>
          <a:p>
            <a:r>
              <a:rPr lang="en-US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rgbClr val="FF0000"/>
                </a:solidFill>
              </a:rPr>
              <a:t>She works 42 hours a week</a:t>
            </a:r>
            <a:r>
              <a:rPr lang="ru-RU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rgbClr val="FF0000"/>
                </a:solidFill>
              </a:rPr>
              <a:t>.</a:t>
            </a:r>
          </a:p>
          <a:p>
            <a:r>
              <a:rPr lang="en-US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rgbClr val="FF0000"/>
                </a:solidFill>
              </a:rPr>
              <a:t>Mrs</a:t>
            </a:r>
            <a:r>
              <a:rPr lang="en-US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rgbClr val="FF0000"/>
                </a:solidFill>
              </a:rPr>
              <a:t> Turner is 37 years old and a freelance photographer</a:t>
            </a:r>
            <a:r>
              <a:rPr lang="ru-RU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rgbClr val="FF0000"/>
                </a:solidFill>
              </a:rPr>
              <a:t>.</a:t>
            </a:r>
          </a:p>
          <a:p>
            <a:r>
              <a:rPr lang="en-US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rgbClr val="FF0000"/>
                </a:solidFill>
              </a:rPr>
              <a:t> 2,</a:t>
            </a:r>
            <a:r>
              <a:rPr lang="ru-RU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rgbClr val="FF0000"/>
                </a:solidFill>
              </a:rPr>
              <a:t>583</a:t>
            </a:r>
            <a:r>
              <a:rPr lang="en-US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rgbClr val="FF0000"/>
                </a:solidFill>
              </a:rPr>
              <a:t> homes were destroyed by the bushfires. </a:t>
            </a:r>
            <a:endParaRPr lang="ru-RU" b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ru-RU" sz="32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rgbClr val="FF0000"/>
                </a:solidFill>
              </a:rPr>
              <a:t>ЗАПИШИ ПОСЛОВИЦЫ СЛОВАМИ</a:t>
            </a:r>
            <a:endParaRPr lang="ru-RU" sz="3200" b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934372" y="1428736"/>
            <a:ext cx="4390947" cy="5238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spcBef>
                <a:spcPct val="20000"/>
              </a:spcBef>
              <a:defRPr/>
            </a:pPr>
            <a:endParaRPr lang="en-US" sz="3200" b="1" kern="0" dirty="0" smtClean="0">
              <a:solidFill>
                <a:srgbClr val="C00000"/>
              </a:solidFill>
            </a:endParaRPr>
          </a:p>
          <a:p>
            <a:pPr marL="342900" lvl="0" indent="-342900" algn="ctr">
              <a:spcBef>
                <a:spcPct val="20000"/>
              </a:spcBef>
              <a:defRPr/>
            </a:pPr>
            <a:endParaRPr lang="en-US" sz="3200" b="1" kern="0" dirty="0" smtClean="0">
              <a:solidFill>
                <a:srgbClr val="C00000"/>
              </a:solidFill>
            </a:endParaRPr>
          </a:p>
          <a:p>
            <a:pPr marL="342900" lvl="0" indent="-342900" algn="ctr">
              <a:spcBef>
                <a:spcPct val="20000"/>
              </a:spcBef>
              <a:defRPr/>
            </a:pPr>
            <a:endParaRPr lang="en-US" sz="3200" b="1" kern="0" dirty="0" smtClean="0">
              <a:solidFill>
                <a:srgbClr val="C00000"/>
              </a:solidFill>
            </a:endParaRPr>
          </a:p>
          <a:p>
            <a:pPr marL="342900" lvl="0" indent="-342900" algn="ctr">
              <a:spcBef>
                <a:spcPct val="20000"/>
              </a:spcBef>
              <a:defRPr/>
            </a:pPr>
            <a:endParaRPr lang="en-US" sz="3200" b="1" kern="0" dirty="0" smtClean="0">
              <a:solidFill>
                <a:srgbClr val="C00000"/>
              </a:solidFill>
            </a:endParaRPr>
          </a:p>
          <a:p>
            <a:pPr marL="342900" lvl="0" indent="-342900" algn="ctr">
              <a:spcBef>
                <a:spcPct val="20000"/>
              </a:spcBef>
              <a:defRPr/>
            </a:pPr>
            <a:endParaRPr lang="en-US" sz="3200" b="1" kern="0" dirty="0" smtClean="0">
              <a:solidFill>
                <a:srgbClr val="C00000"/>
              </a:solidFill>
            </a:endParaRPr>
          </a:p>
          <a:p>
            <a:pPr marL="342900" lvl="0" indent="-342900" algn="ctr">
              <a:spcBef>
                <a:spcPct val="20000"/>
              </a:spcBef>
              <a:defRPr/>
            </a:pPr>
            <a:endParaRPr lang="en-US" sz="3200" b="1" kern="0" dirty="0" smtClean="0">
              <a:solidFill>
                <a:srgbClr val="C00000"/>
              </a:solidFill>
            </a:endParaRPr>
          </a:p>
          <a:p>
            <a:pPr marL="342900" lvl="0" indent="-342900" algn="ctr">
              <a:spcBef>
                <a:spcPct val="20000"/>
              </a:spcBef>
              <a:defRPr/>
            </a:pPr>
            <a:endParaRPr lang="en-US" sz="3200" b="1" kern="0" dirty="0" smtClean="0">
              <a:solidFill>
                <a:srgbClr val="C00000"/>
              </a:solidFill>
            </a:endParaRPr>
          </a:p>
          <a:p>
            <a:pPr marL="342900" lvl="0" indent="-342900" algn="ctr">
              <a:spcBef>
                <a:spcPct val="20000"/>
              </a:spcBef>
              <a:defRPr/>
            </a:pPr>
            <a:endParaRPr lang="en-US" sz="3200" b="1" kern="0" dirty="0" smtClean="0">
              <a:solidFill>
                <a:srgbClr val="C00000"/>
              </a:solidFill>
            </a:endParaRPr>
          </a:p>
          <a:p>
            <a:pPr marL="342900" lvl="0" indent="-342900" algn="ctr">
              <a:spcBef>
                <a:spcPct val="20000"/>
              </a:spcBef>
              <a:defRPr/>
            </a:pPr>
            <a:endParaRPr lang="ru-RU" sz="2800" b="1" kern="0" dirty="0">
              <a:solidFill>
                <a:srgbClr val="C000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285984" y="2143116"/>
            <a:ext cx="457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spcBef>
                <a:spcPct val="20000"/>
              </a:spcBef>
              <a:defRPr/>
            </a:pPr>
            <a:endParaRPr lang="ru-RU" sz="2400" b="1" kern="0" dirty="0">
              <a:solidFill>
                <a:srgbClr val="7030A0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143240" y="4357694"/>
            <a:ext cx="364715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spcBef>
                <a:spcPct val="20000"/>
              </a:spcBef>
              <a:defRPr/>
            </a:pPr>
            <a:endParaRPr lang="ru-RU" sz="3200" b="1" kern="0" dirty="0">
              <a:solidFill>
                <a:srgbClr val="7030A0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3216500" y="3244334"/>
            <a:ext cx="27109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3200" b="1" dirty="0">
              <a:solidFill>
                <a:srgbClr val="7030A0"/>
              </a:solidFill>
            </a:endParaRPr>
          </a:p>
        </p:txBody>
      </p:sp>
      <p:graphicFrame>
        <p:nvGraphicFramePr>
          <p:cNvPr id="23" name="Таблица 22"/>
          <p:cNvGraphicFramePr>
            <a:graphicFrameLocks noGrp="1"/>
          </p:cNvGraphicFramePr>
          <p:nvPr/>
        </p:nvGraphicFramePr>
        <p:xfrm>
          <a:off x="1524000" y="1357298"/>
          <a:ext cx="6096000" cy="45207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6562"/>
                <a:gridCol w="3119438"/>
              </a:tblGrid>
              <a:tr h="235745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kern="0" dirty="0" smtClean="0">
                          <a:solidFill>
                            <a:srgbClr val="7030A0"/>
                          </a:solidFill>
                        </a:rPr>
                        <a:t>Rain before</a:t>
                      </a:r>
                      <a:r>
                        <a:rPr lang="ru-RU" sz="3200" b="1" kern="0" dirty="0" smtClean="0">
                          <a:solidFill>
                            <a:srgbClr val="7030A0"/>
                          </a:solidFill>
                        </a:rPr>
                        <a:t> </a:t>
                      </a:r>
                      <a:r>
                        <a:rPr lang="en-US" sz="3200" b="1" kern="0" dirty="0" smtClean="0">
                          <a:solidFill>
                            <a:srgbClr val="7030A0"/>
                          </a:solidFill>
                        </a:rPr>
                        <a:t>seven, fine before</a:t>
                      </a:r>
                      <a:r>
                        <a:rPr lang="ru-RU" sz="3200" b="1" kern="0" dirty="0" smtClean="0">
                          <a:solidFill>
                            <a:srgbClr val="7030A0"/>
                          </a:solidFill>
                        </a:rPr>
                        <a:t> </a:t>
                      </a:r>
                      <a:r>
                        <a:rPr lang="en-US" sz="3200" b="1" kern="0" dirty="0" smtClean="0">
                          <a:solidFill>
                            <a:srgbClr val="7030A0"/>
                          </a:solidFill>
                        </a:rPr>
                        <a:t> eleven.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onvex"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kern="0" dirty="0" smtClean="0">
                          <a:solidFill>
                            <a:srgbClr val="7030A0"/>
                          </a:solidFill>
                        </a:rPr>
                        <a:t>A bird in the hand is worth two</a:t>
                      </a:r>
                      <a:br>
                        <a:rPr lang="en-US" sz="3200" b="1" kern="0" dirty="0" smtClean="0">
                          <a:solidFill>
                            <a:srgbClr val="7030A0"/>
                          </a:solidFill>
                        </a:rPr>
                      </a:br>
                      <a:r>
                        <a:rPr lang="en-US" sz="3200" b="1" kern="0" dirty="0" smtClean="0">
                          <a:solidFill>
                            <a:srgbClr val="7030A0"/>
                          </a:solidFill>
                        </a:rPr>
                        <a:t>in the bush. </a:t>
                      </a:r>
                      <a:endParaRPr lang="ru-RU" sz="3200" b="1" kern="0" dirty="0" smtClean="0">
                        <a:solidFill>
                          <a:srgbClr val="7030A0"/>
                        </a:solidFill>
                      </a:endParaRPr>
                    </a:p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cell3D prstMaterial="dkEdge">
                      <a:bevel prst="coolSlant"/>
                      <a:lightRig rig="flood" dir="t"/>
                    </a:cell3D>
                    <a:solidFill>
                      <a:srgbClr val="92D050"/>
                    </a:solidFill>
                  </a:tcPr>
                </a:tc>
              </a:tr>
              <a:tr h="216325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rgbClr val="7030A0"/>
                          </a:solidFill>
                        </a:rPr>
                        <a:t>4 </a:t>
                      </a:r>
                      <a:r>
                        <a:rPr lang="en-US" sz="3200" b="1" dirty="0" smtClean="0">
                          <a:solidFill>
                            <a:srgbClr val="7030A0"/>
                          </a:solidFill>
                        </a:rPr>
                        <a:t>eyes see more than</a:t>
                      </a:r>
                      <a:r>
                        <a:rPr lang="ru-RU" sz="3200" b="1" dirty="0" smtClean="0">
                          <a:solidFill>
                            <a:srgbClr val="7030A0"/>
                          </a:solidFill>
                        </a:rPr>
                        <a:t> 2</a:t>
                      </a:r>
                      <a:r>
                        <a:rPr lang="en-US" sz="3200" b="1" dirty="0" smtClean="0">
                          <a:solidFill>
                            <a:srgbClr val="7030A0"/>
                          </a:solidFill>
                        </a:rPr>
                        <a:t>.</a:t>
                      </a:r>
                      <a:endParaRPr lang="ru-RU" sz="3200" b="1" dirty="0" smtClean="0">
                        <a:solidFill>
                          <a:srgbClr val="7030A0"/>
                        </a:solidFill>
                      </a:endParaRPr>
                    </a:p>
                    <a:p>
                      <a:endParaRPr lang="ru-RU" dirty="0"/>
                    </a:p>
                  </a:txBody>
                  <a:tcPr>
                    <a:lnT w="38100" cmpd="sng">
                      <a:noFill/>
                    </a:lnT>
                    <a:cell3D prstMaterial="dkEdge">
                      <a:bevel prst="slope"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kern="0" dirty="0" smtClean="0">
                          <a:solidFill>
                            <a:srgbClr val="7030A0"/>
                          </a:solidFill>
                        </a:rPr>
                        <a:t>Two</a:t>
                      </a:r>
                      <a:r>
                        <a:rPr lang="ru-RU" sz="3200" b="1" kern="0" dirty="0" smtClean="0">
                          <a:solidFill>
                            <a:srgbClr val="7030A0"/>
                          </a:solidFill>
                        </a:rPr>
                        <a:t> </a:t>
                      </a:r>
                      <a:r>
                        <a:rPr lang="en-US" sz="3200" b="1" kern="0" dirty="0" smtClean="0">
                          <a:solidFill>
                            <a:srgbClr val="7030A0"/>
                          </a:solidFill>
                        </a:rPr>
                        <a:t>heads are better than  one.</a:t>
                      </a:r>
                      <a:endParaRPr lang="ru-RU" sz="3200" b="1" kern="0" dirty="0" smtClean="0">
                        <a:solidFill>
                          <a:srgbClr val="7030A0"/>
                        </a:solidFill>
                      </a:endParaRPr>
                    </a:p>
                    <a:p>
                      <a:endParaRPr lang="ru-RU" dirty="0"/>
                    </a:p>
                  </a:txBody>
                  <a:tcPr>
                    <a:cell3D prstMaterial="dkEdge">
                      <a:bevel prst="slope"/>
                      <a:lightRig rig="flood" dir="t"/>
                    </a:cell3D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41" name="Picture 1" descr="disneywallpaper0121024-v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1357298"/>
            <a:ext cx="7000924" cy="4714908"/>
          </a:xfrm>
          <a:prstGeom prst="rect">
            <a:avLst/>
          </a:prstGeom>
          <a:noFill/>
        </p:spPr>
      </p:pic>
      <p:sp>
        <p:nvSpPr>
          <p:cNvPr id="16" name="Содержимое 3"/>
          <p:cNvSpPr txBox="1">
            <a:spLocks/>
          </p:cNvSpPr>
          <p:nvPr/>
        </p:nvSpPr>
        <p:spPr>
          <a:xfrm>
            <a:off x="4214810" y="1214422"/>
            <a:ext cx="3857653" cy="2714644"/>
          </a:xfrm>
          <a:prstGeom prst="roundRect">
            <a:avLst/>
          </a:prstGeom>
          <a:solidFill>
            <a:srgbClr val="FFC000"/>
          </a:solidFill>
          <a:ln w="25400" cap="flat" cmpd="sng" algn="ctr">
            <a:solidFill>
              <a:srgbClr val="C00000"/>
            </a:solidFill>
            <a:prstDash val="solid"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bird in the hand is worth </a:t>
            </a: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 the bush. </a:t>
            </a:r>
            <a:endParaRPr kumimoji="0" lang="ru-RU" sz="32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Содержимое 3"/>
          <p:cNvSpPr txBox="1">
            <a:spLocks/>
          </p:cNvSpPr>
          <p:nvPr/>
        </p:nvSpPr>
        <p:spPr>
          <a:xfrm>
            <a:off x="357158" y="1214422"/>
            <a:ext cx="3929090" cy="2714644"/>
          </a:xfrm>
          <a:prstGeom prst="roundRect">
            <a:avLst/>
          </a:prstGeom>
          <a:solidFill>
            <a:srgbClr val="FFC000"/>
          </a:solidFill>
          <a:ln w="25400" cap="flat" cmpd="sng" algn="ctr">
            <a:solidFill>
              <a:srgbClr val="C00000"/>
            </a:solidFill>
            <a:prstDash val="solid"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Rain before</a:t>
            </a: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7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fine before</a:t>
            </a: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11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ru-RU" sz="32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Содержимое 3"/>
          <p:cNvSpPr txBox="1">
            <a:spLocks/>
          </p:cNvSpPr>
          <p:nvPr/>
        </p:nvSpPr>
        <p:spPr>
          <a:xfrm>
            <a:off x="357158" y="3929066"/>
            <a:ext cx="3857652" cy="2500306"/>
          </a:xfrm>
          <a:prstGeom prst="roundRect">
            <a:avLst/>
          </a:prstGeom>
          <a:solidFill>
            <a:srgbClr val="FFC000"/>
          </a:solidFill>
          <a:ln w="25400" cap="flat" cmpd="sng" algn="ctr">
            <a:solidFill>
              <a:srgbClr val="C00000"/>
            </a:solidFill>
            <a:prstDash val="solid"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 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heads are better than </a:t>
            </a: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ru-RU" sz="32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4214810" y="3929066"/>
            <a:ext cx="4000528" cy="2500330"/>
          </a:xfrm>
          <a:prstGeom prst="roundRect">
            <a:avLst/>
          </a:prstGeom>
          <a:solidFill>
            <a:srgbClr val="FFC000"/>
          </a:solidFill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</a:rPr>
              <a:t>4 </a:t>
            </a:r>
            <a:r>
              <a:rPr lang="en-US" sz="3600" b="1" dirty="0" smtClean="0">
                <a:solidFill>
                  <a:srgbClr val="C00000"/>
                </a:solidFill>
              </a:rPr>
              <a:t>eyes see more than</a:t>
            </a:r>
            <a:r>
              <a:rPr lang="ru-RU" sz="3600" b="1" dirty="0" smtClean="0">
                <a:solidFill>
                  <a:srgbClr val="C00000"/>
                </a:solidFill>
              </a:rPr>
              <a:t> 2</a:t>
            </a:r>
            <a:endParaRPr lang="ru-RU" sz="36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4" presetClass="exit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102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102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102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10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02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5" grpId="0" animBg="1"/>
      <p:bldP spid="17" grpId="0" animBg="1"/>
      <p:bldP spid="18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5-конечная звезда 6">
            <a:hlinkClick r:id="" action="ppaction://noaction">
              <a:snd r:embed="rId2" name="applause.wav"/>
            </a:hlinkClick>
          </p:cNvPr>
          <p:cNvSpPr/>
          <p:nvPr/>
        </p:nvSpPr>
        <p:spPr>
          <a:xfrm>
            <a:off x="2285984" y="1785926"/>
            <a:ext cx="3929090" cy="3643338"/>
          </a:xfrm>
          <a:prstGeom prst="star5">
            <a:avLst/>
          </a:prstGeom>
          <a:solidFill>
            <a:srgbClr val="FFC000"/>
          </a:solidFill>
          <a:ln w="44450">
            <a:solidFill>
              <a:srgbClr val="C00000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  <a:reflection blurRad="6350" stA="50000" endA="300" endPos="385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C00000"/>
                </a:solidFill>
                <a:hlinkClick r:id="" action="ppaction://noaction">
                  <a:snd r:embed="rId3" name="laser.wav"/>
                </a:hlinkClick>
              </a:rPr>
              <a:t>click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1000100" y="1357298"/>
            <a:ext cx="6929454" cy="5143512"/>
          </a:xfrm>
          <a:prstGeom prst="ellipse">
            <a:avLst/>
          </a:prstGeom>
          <a:solidFill>
            <a:srgbClr val="FFC000"/>
          </a:solidFill>
          <a:ln w="38100"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</a:rPr>
              <a:t>17+3=</a:t>
            </a:r>
          </a:p>
          <a:p>
            <a:pPr algn="ctr"/>
            <a:r>
              <a:rPr lang="ru-RU" sz="4800" b="1" dirty="0" smtClean="0">
                <a:solidFill>
                  <a:srgbClr val="FF0000"/>
                </a:solidFill>
              </a:rPr>
              <a:t>15*5=</a:t>
            </a:r>
          </a:p>
          <a:p>
            <a:pPr algn="ctr"/>
            <a:r>
              <a:rPr lang="ru-RU" sz="4800" b="1" dirty="0" smtClean="0">
                <a:solidFill>
                  <a:srgbClr val="FF0000"/>
                </a:solidFill>
              </a:rPr>
              <a:t>250/50=</a:t>
            </a:r>
          </a:p>
          <a:p>
            <a:pPr algn="ctr"/>
            <a:r>
              <a:rPr lang="ru-RU" sz="4800" b="1" dirty="0" smtClean="0">
                <a:solidFill>
                  <a:srgbClr val="FF0000"/>
                </a:solidFill>
              </a:rPr>
              <a:t>13*3=</a:t>
            </a:r>
          </a:p>
          <a:p>
            <a:pPr algn="ctr"/>
            <a:r>
              <a:rPr lang="ru-RU" sz="4800" b="1" dirty="0" smtClean="0">
                <a:solidFill>
                  <a:srgbClr val="FF0000"/>
                </a:solidFill>
              </a:rPr>
              <a:t>100/5=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rgbClr val="FF0000"/>
                </a:solidFill>
              </a:rPr>
              <a:t>ПРОЧИТАЙТЕ</a:t>
            </a:r>
            <a:endParaRPr lang="ru-RU" b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n-US" sz="4000" b="1" dirty="0" smtClean="0"/>
              <a:t>  </a:t>
            </a:r>
            <a:endParaRPr lang="ru-RU" sz="4000" b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rgbClr val="FF000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857224" y="1214422"/>
          <a:ext cx="7358114" cy="55007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3107"/>
                <a:gridCol w="1893107"/>
                <a:gridCol w="1893107"/>
                <a:gridCol w="1678793"/>
              </a:tblGrid>
              <a:tr h="2750351">
                <a:tc>
                  <a:txBody>
                    <a:bodyPr/>
                    <a:lstStyle/>
                    <a:p>
                      <a:pPr algn="ctr"/>
                      <a:endParaRPr lang="ru-RU" sz="4000" b="1" dirty="0" smtClean="0">
                        <a:ln>
                          <a:solidFill>
                            <a:srgbClr val="00B050"/>
                          </a:solidFill>
                        </a:ln>
                        <a:solidFill>
                          <a:srgbClr val="C00000"/>
                        </a:solidFill>
                      </a:endParaRPr>
                    </a:p>
                    <a:p>
                      <a:pPr algn="ctr"/>
                      <a:r>
                        <a:rPr lang="ru-RU" sz="4000" b="1" dirty="0" smtClean="0">
                          <a:ln>
                            <a:solidFill>
                              <a:srgbClr val="00B050"/>
                            </a:solidFill>
                          </a:ln>
                          <a:solidFill>
                            <a:srgbClr val="C00000"/>
                          </a:solidFill>
                        </a:rPr>
                        <a:t>₤2</a:t>
                      </a:r>
                      <a:endParaRPr lang="ru-RU" sz="40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4000" b="1" dirty="0" smtClean="0">
                        <a:ln>
                          <a:solidFill>
                            <a:srgbClr val="00B050"/>
                          </a:solidFill>
                        </a:ln>
                        <a:solidFill>
                          <a:srgbClr val="C00000"/>
                        </a:solidFill>
                      </a:endParaRPr>
                    </a:p>
                    <a:p>
                      <a:r>
                        <a:rPr lang="en-US" sz="4000" b="1" dirty="0" smtClean="0">
                          <a:ln>
                            <a:solidFill>
                              <a:srgbClr val="00B050"/>
                            </a:solidFill>
                          </a:ln>
                          <a:solidFill>
                            <a:srgbClr val="C00000"/>
                          </a:solidFill>
                        </a:rPr>
                        <a:t>$</a:t>
                      </a:r>
                      <a:r>
                        <a:rPr lang="ru-RU" sz="4000" b="1" dirty="0" smtClean="0">
                          <a:ln>
                            <a:solidFill>
                              <a:srgbClr val="00B050"/>
                            </a:solidFill>
                          </a:ln>
                          <a:solidFill>
                            <a:srgbClr val="C00000"/>
                          </a:solidFill>
                        </a:rPr>
                        <a:t> 145</a:t>
                      </a:r>
                      <a:endParaRPr lang="ru-RU" sz="40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600" b="1" dirty="0" smtClean="0">
                        <a:ln>
                          <a:solidFill>
                            <a:srgbClr val="00B050"/>
                          </a:solidFill>
                        </a:ln>
                        <a:solidFill>
                          <a:srgbClr val="C00000"/>
                        </a:solidFill>
                      </a:endParaRPr>
                    </a:p>
                    <a:p>
                      <a:r>
                        <a:rPr lang="ru-RU" sz="4000" b="1" dirty="0" smtClean="0">
                          <a:ln>
                            <a:solidFill>
                              <a:srgbClr val="00B050"/>
                            </a:solidFill>
                          </a:ln>
                          <a:solidFill>
                            <a:srgbClr val="C00000"/>
                          </a:solidFill>
                        </a:rPr>
                        <a:t>₤6.04</a:t>
                      </a:r>
                      <a:endParaRPr lang="ru-RU" sz="40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4000" b="1" i="1" dirty="0" smtClean="0">
                        <a:ln>
                          <a:solidFill>
                            <a:srgbClr val="00B050"/>
                          </a:solidFill>
                        </a:ln>
                        <a:solidFill>
                          <a:srgbClr val="C0000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4000" b="1" i="1" dirty="0" smtClean="0">
                          <a:ln>
                            <a:solidFill>
                              <a:srgbClr val="00B050"/>
                            </a:solidFill>
                          </a:ln>
                          <a:solidFill>
                            <a:srgbClr val="C00000"/>
                          </a:solidFill>
                        </a:rPr>
                        <a:t>¢ 57</a:t>
                      </a:r>
                      <a:endParaRPr lang="ru-RU" sz="4000" b="1" dirty="0" smtClean="0">
                        <a:ln>
                          <a:solidFill>
                            <a:srgbClr val="00B050"/>
                          </a:solidFill>
                        </a:ln>
                        <a:solidFill>
                          <a:srgbClr val="C00000"/>
                        </a:solidFill>
                      </a:endParaRPr>
                    </a:p>
                    <a:p>
                      <a:endParaRPr lang="ru-R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2750351">
                <a:tc>
                  <a:txBody>
                    <a:bodyPr/>
                    <a:lstStyle/>
                    <a:p>
                      <a:pPr algn="ctr"/>
                      <a:endParaRPr lang="ru-RU" sz="2800" b="1" dirty="0" smtClean="0">
                        <a:ln>
                          <a:solidFill>
                            <a:srgbClr val="00B050"/>
                          </a:solidFill>
                        </a:ln>
                        <a:solidFill>
                          <a:srgbClr val="C00000"/>
                        </a:solidFill>
                      </a:endParaRPr>
                    </a:p>
                    <a:p>
                      <a:pPr algn="ctr"/>
                      <a:r>
                        <a:rPr lang="en-US" sz="3600" b="1" dirty="0" smtClean="0">
                          <a:ln>
                            <a:solidFill>
                              <a:srgbClr val="00B050"/>
                            </a:solidFill>
                          </a:ln>
                          <a:solidFill>
                            <a:srgbClr val="C00000"/>
                          </a:solidFill>
                        </a:rPr>
                        <a:t>$</a:t>
                      </a:r>
                      <a:r>
                        <a:rPr lang="ru-RU" sz="3600" b="1" dirty="0" smtClean="0">
                          <a:ln>
                            <a:solidFill>
                              <a:srgbClr val="00B050"/>
                            </a:solidFill>
                          </a:ln>
                          <a:solidFill>
                            <a:srgbClr val="C00000"/>
                          </a:solidFill>
                        </a:rPr>
                        <a:t> 5,275</a:t>
                      </a:r>
                      <a:endParaRPr lang="ru-RU" sz="36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800" b="1" dirty="0" smtClean="0">
                        <a:ln>
                          <a:solidFill>
                            <a:srgbClr val="00B050"/>
                          </a:solidFill>
                        </a:ln>
                        <a:solidFill>
                          <a:srgbClr val="C00000"/>
                        </a:solidFill>
                      </a:endParaRPr>
                    </a:p>
                    <a:p>
                      <a:r>
                        <a:rPr lang="ru-RU" sz="3600" b="1" dirty="0" smtClean="0">
                          <a:ln>
                            <a:solidFill>
                              <a:srgbClr val="00B050"/>
                            </a:solidFill>
                          </a:ln>
                          <a:solidFill>
                            <a:srgbClr val="C00000"/>
                          </a:solidFill>
                        </a:rPr>
                        <a:t>₤71.30</a:t>
                      </a:r>
                      <a:endParaRPr lang="ru-RU" sz="36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600" b="1" dirty="0" smtClean="0">
                        <a:ln>
                          <a:solidFill>
                            <a:srgbClr val="00B050"/>
                          </a:solidFill>
                        </a:ln>
                        <a:solidFill>
                          <a:srgbClr val="C00000"/>
                        </a:solidFill>
                      </a:endParaRPr>
                    </a:p>
                    <a:p>
                      <a:pPr algn="ctr"/>
                      <a:r>
                        <a:rPr lang="en-US" sz="3600" b="1" dirty="0" smtClean="0">
                          <a:ln>
                            <a:solidFill>
                              <a:srgbClr val="00B050"/>
                            </a:solidFill>
                          </a:ln>
                          <a:solidFill>
                            <a:srgbClr val="C00000"/>
                          </a:solidFill>
                        </a:rPr>
                        <a:t>$</a:t>
                      </a:r>
                      <a:r>
                        <a:rPr lang="ru-RU" sz="3600" b="1" dirty="0" smtClean="0">
                          <a:ln>
                            <a:solidFill>
                              <a:srgbClr val="00B050"/>
                            </a:solidFill>
                          </a:ln>
                          <a:solidFill>
                            <a:srgbClr val="C00000"/>
                          </a:solidFill>
                        </a:rPr>
                        <a:t>7</a:t>
                      </a:r>
                      <a:endParaRPr lang="ru-RU" sz="36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4000" b="1" dirty="0" smtClean="0">
                        <a:ln>
                          <a:solidFill>
                            <a:srgbClr val="00B050"/>
                          </a:solidFill>
                        </a:ln>
                        <a:solidFill>
                          <a:srgbClr val="C00000"/>
                        </a:solidFill>
                      </a:endParaRPr>
                    </a:p>
                    <a:p>
                      <a:pPr algn="ctr"/>
                      <a:r>
                        <a:rPr lang="ru-RU" sz="3600" b="1" dirty="0" smtClean="0">
                          <a:ln>
                            <a:solidFill>
                              <a:srgbClr val="00B050"/>
                            </a:solidFill>
                          </a:ln>
                          <a:solidFill>
                            <a:srgbClr val="C00000"/>
                          </a:solidFill>
                        </a:rPr>
                        <a:t>10 </a:t>
                      </a:r>
                      <a:r>
                        <a:rPr lang="ru-RU" sz="3600" b="1" dirty="0" err="1" smtClean="0">
                          <a:ln>
                            <a:solidFill>
                              <a:srgbClr val="00B050"/>
                            </a:solidFill>
                          </a:ln>
                          <a:solidFill>
                            <a:srgbClr val="C00000"/>
                          </a:solidFill>
                        </a:rPr>
                        <a:t>р</a:t>
                      </a:r>
                      <a:endParaRPr lang="ru-RU" sz="3600" b="1" dirty="0">
                        <a:ln>
                          <a:solidFill>
                            <a:srgbClr val="00B050"/>
                          </a:solidFill>
                        </a:ln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rgbClr val="FF0000"/>
                </a:solidFill>
              </a:rPr>
              <a:t>THE FIRST FLOOR</a:t>
            </a:r>
            <a:endParaRPr lang="ru-RU" sz="5400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n-US" dirty="0" smtClean="0"/>
              <a:t>  </a:t>
            </a:r>
            <a:r>
              <a:rPr lang="ru-RU" sz="48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rgbClr val="FF0000"/>
                </a:solidFill>
              </a:rPr>
              <a:t>соответствует второму этажу в Англии, </a:t>
            </a:r>
            <a:r>
              <a:rPr lang="ru-RU" sz="5400" b="1" dirty="0" smtClean="0">
                <a:ln>
                  <a:solidFill>
                    <a:srgbClr val="C00000"/>
                  </a:solidFill>
                </a:ln>
                <a:solidFill>
                  <a:srgbClr val="FFC000"/>
                </a:solidFill>
              </a:rPr>
              <a:t>первый этаж называется </a:t>
            </a:r>
            <a:endParaRPr lang="en-US" sz="5400" b="1" dirty="0" smtClean="0">
              <a:ln>
                <a:solidFill>
                  <a:srgbClr val="C00000"/>
                </a:solidFill>
              </a:ln>
              <a:solidFill>
                <a:srgbClr val="FFC000"/>
              </a:solidFill>
            </a:endParaRPr>
          </a:p>
          <a:p>
            <a:pPr algn="ctr">
              <a:buNone/>
            </a:pPr>
            <a:r>
              <a:rPr lang="ru-RU" sz="5400" b="1" dirty="0" smtClean="0">
                <a:ln>
                  <a:solidFill>
                    <a:srgbClr val="C00000"/>
                  </a:solidFill>
                </a:ln>
                <a:solidFill>
                  <a:srgbClr val="FFC000"/>
                </a:solidFill>
              </a:rPr>
              <a:t>THE GROUND FLOOR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928670"/>
            <a:ext cx="8229600" cy="1714512"/>
          </a:xfrm>
        </p:spPr>
        <p:txBody>
          <a:bodyPr/>
          <a:lstStyle/>
          <a:p>
            <a:r>
              <a:rPr lang="ru-RU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C00000"/>
                </a:solidFill>
              </a:rPr>
              <a:t>Количественные </a:t>
            </a:r>
            <a:br>
              <a:rPr lang="ru-RU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C00000"/>
                </a:solidFill>
              </a:rPr>
            </a:br>
            <a:r>
              <a:rPr lang="ru-RU" b="1" dirty="0" err="1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C00000"/>
                </a:solidFill>
              </a:rPr>
              <a:t>Cardinal</a:t>
            </a:r>
            <a:r>
              <a:rPr lang="ru-RU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C00000"/>
                </a:solidFill>
              </a:rPr>
              <a:t>Numerals</a:t>
            </a:r>
            <a:r>
              <a:rPr lang="en-US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C00000"/>
                </a:solidFill>
              </a:rPr>
              <a:t/>
            </a:r>
            <a:br>
              <a:rPr lang="en-US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C00000"/>
                </a:solidFill>
              </a:rPr>
            </a:br>
            <a:r>
              <a:rPr lang="en-US" dirty="0" smtClean="0"/>
              <a:t>  </a:t>
            </a:r>
            <a:br>
              <a:rPr lang="en-US" dirty="0" smtClean="0"/>
            </a:b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>
              <a:buNone/>
            </a:pPr>
            <a:r>
              <a:rPr lang="ru-RU" b="1" dirty="0" smtClean="0"/>
              <a:t>обозначают количество</a:t>
            </a:r>
            <a:endParaRPr lang="en-US" b="1" dirty="0" smtClean="0"/>
          </a:p>
          <a:p>
            <a:pPr>
              <a:buNone/>
            </a:pPr>
            <a:r>
              <a:rPr lang="ru-RU" b="1" dirty="0" smtClean="0"/>
              <a:t>отвечают на вопрос </a:t>
            </a:r>
            <a:r>
              <a:rPr lang="ru-RU" sz="4000" b="1" i="1" dirty="0" err="1" smtClean="0">
                <a:ln>
                  <a:solidFill>
                    <a:srgbClr val="002060"/>
                  </a:solidFill>
                </a:ln>
                <a:solidFill>
                  <a:srgbClr val="C00000"/>
                </a:solidFill>
              </a:rPr>
              <a:t>how</a:t>
            </a:r>
            <a:r>
              <a:rPr lang="ru-RU" sz="4000" b="1" i="1" dirty="0" smtClean="0">
                <a:ln>
                  <a:solidFill>
                    <a:srgbClr val="002060"/>
                  </a:solidFill>
                </a:ln>
                <a:solidFill>
                  <a:srgbClr val="C00000"/>
                </a:solidFill>
              </a:rPr>
              <a:t> </a:t>
            </a:r>
            <a:r>
              <a:rPr lang="ru-RU" sz="4000" b="1" i="1" dirty="0" err="1" smtClean="0">
                <a:ln>
                  <a:solidFill>
                    <a:srgbClr val="002060"/>
                  </a:solidFill>
                </a:ln>
                <a:solidFill>
                  <a:srgbClr val="C00000"/>
                </a:solidFill>
              </a:rPr>
              <a:t>many</a:t>
            </a:r>
            <a:r>
              <a:rPr lang="ru-RU" sz="4000" b="1" i="1" dirty="0" smtClean="0">
                <a:ln>
                  <a:solidFill>
                    <a:srgbClr val="002060"/>
                  </a:solidFill>
                </a:ln>
                <a:solidFill>
                  <a:srgbClr val="C00000"/>
                </a:solidFill>
              </a:rPr>
              <a:t>?</a:t>
            </a:r>
            <a:endParaRPr lang="en-US" sz="4000" b="1" i="1" dirty="0" smtClean="0">
              <a:ln>
                <a:solidFill>
                  <a:srgbClr val="002060"/>
                </a:solidFill>
              </a:ln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dirty="0" smtClean="0"/>
              <a:t> 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ru-RU" dirty="0" smtClean="0"/>
              <a:t>           </a:t>
            </a:r>
            <a:r>
              <a:rPr lang="en-US" dirty="0" smtClean="0"/>
              <a:t> </a:t>
            </a:r>
            <a:endParaRPr lang="ru-RU" sz="4400" b="1" dirty="0" smtClean="0">
              <a:ln>
                <a:solidFill>
                  <a:srgbClr val="C00000"/>
                </a:solidFill>
              </a:ln>
              <a:solidFill>
                <a:srgbClr val="C00000"/>
              </a:solidFill>
            </a:endParaRPr>
          </a:p>
          <a:p>
            <a:endParaRPr lang="ru-RU" dirty="0" smtClean="0"/>
          </a:p>
        </p:txBody>
      </p:sp>
      <p:sp>
        <p:nvSpPr>
          <p:cNvPr id="7" name="Содержимое 6"/>
          <p:cNvSpPr>
            <a:spLocks noGrp="1"/>
          </p:cNvSpPr>
          <p:nvPr>
            <p:ph sz="half" idx="4294967295"/>
          </p:nvPr>
        </p:nvSpPr>
        <p:spPr>
          <a:xfrm>
            <a:off x="5105400" y="1600200"/>
            <a:ext cx="4038600" cy="4525963"/>
          </a:xfrm>
        </p:spPr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en-US" sz="4400" b="1" dirty="0" smtClean="0">
                <a:ln>
                  <a:solidFill>
                    <a:srgbClr val="002060"/>
                  </a:solidFill>
                </a:ln>
                <a:solidFill>
                  <a:srgbClr val="C00000"/>
                </a:solidFill>
              </a:rPr>
              <a:t>two books</a:t>
            </a:r>
            <a:endParaRPr lang="ru-RU" sz="4400" dirty="0" smtClean="0">
              <a:ln>
                <a:solidFill>
                  <a:srgbClr val="002060"/>
                </a:solidFill>
              </a:ln>
            </a:endParaRPr>
          </a:p>
          <a:p>
            <a:endParaRPr lang="ru-RU" dirty="0"/>
          </a:p>
        </p:txBody>
      </p:sp>
      <p:grpSp>
        <p:nvGrpSpPr>
          <p:cNvPr id="11" name="Группа 10"/>
          <p:cNvGrpSpPr/>
          <p:nvPr/>
        </p:nvGrpSpPr>
        <p:grpSpPr>
          <a:xfrm>
            <a:off x="1357290" y="3786190"/>
            <a:ext cx="3700472" cy="2290764"/>
            <a:chOff x="2500298" y="2428868"/>
            <a:chExt cx="3700472" cy="2290764"/>
          </a:xfrm>
          <a:effectLst>
            <a:glow rad="228600">
              <a:schemeClr val="accent4">
                <a:satMod val="175000"/>
                <a:alpha val="40000"/>
              </a:schemeClr>
            </a:glow>
          </a:effectLst>
        </p:grpSpPr>
        <p:pic>
          <p:nvPicPr>
            <p:cNvPr id="1026" name="Рисунок 5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500298" y="2428868"/>
              <a:ext cx="2343150" cy="2076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Рисунок 5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857620" y="2643182"/>
              <a:ext cx="2343150" cy="2076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1285884"/>
          </a:xfrm>
        </p:spPr>
        <p:txBody>
          <a:bodyPr/>
          <a:lstStyle/>
          <a:p>
            <a:r>
              <a:rPr lang="ru-RU" b="1" i="1" dirty="0" smtClean="0">
                <a:ln>
                  <a:solidFill>
                    <a:schemeClr val="tx2">
                      <a:lumMod val="95000"/>
                      <a:lumOff val="5000"/>
                    </a:schemeClr>
                  </a:solidFill>
                </a:ln>
                <a:solidFill>
                  <a:srgbClr val="C00000"/>
                </a:solidFill>
              </a:rPr>
              <a:t>По своей структуре числительные делятся на:</a:t>
            </a:r>
            <a:br>
              <a:rPr lang="ru-RU" b="1" i="1" dirty="0" smtClean="0">
                <a:ln>
                  <a:solidFill>
                    <a:schemeClr val="tx2">
                      <a:lumMod val="95000"/>
                      <a:lumOff val="5000"/>
                    </a:schemeClr>
                  </a:solidFill>
                </a:ln>
                <a:solidFill>
                  <a:srgbClr val="C00000"/>
                </a:solidFill>
              </a:rPr>
            </a:br>
            <a:endParaRPr lang="ru-RU" b="1" i="1" dirty="0">
              <a:ln>
                <a:solidFill>
                  <a:schemeClr val="tx2">
                    <a:lumMod val="95000"/>
                    <a:lumOff val="5000"/>
                  </a:schemeClr>
                </a:solidFill>
              </a:ln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4000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FF0000"/>
                </a:solidFill>
              </a:rPr>
              <a:t>  </a:t>
            </a:r>
            <a:r>
              <a:rPr lang="ru-RU" sz="4000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FF0000"/>
                </a:solidFill>
              </a:rPr>
              <a:t>простые</a:t>
            </a:r>
            <a:r>
              <a:rPr lang="en-US" sz="4000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FF0000"/>
                </a:solidFill>
              </a:rPr>
              <a:t> – </a:t>
            </a:r>
            <a:r>
              <a:rPr lang="ru-RU" sz="4000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FF0000"/>
                </a:solidFill>
              </a:rPr>
              <a:t>от 1 до 12 </a:t>
            </a:r>
            <a:endParaRPr lang="en-US" sz="4000" b="1" dirty="0" smtClean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4000" b="1" dirty="0" smtClean="0"/>
              <a:t> </a:t>
            </a:r>
            <a:r>
              <a:rPr lang="ru-RU" sz="4000" b="1" dirty="0" smtClean="0"/>
              <a:t> </a:t>
            </a:r>
            <a:r>
              <a:rPr lang="ru-RU" sz="40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rgbClr val="FF0000"/>
                </a:solidFill>
              </a:rPr>
              <a:t>производные – от 13 до 19 и десятки </a:t>
            </a:r>
            <a:endParaRPr lang="en-US" sz="4000" b="1" dirty="0" smtClean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sz="4000" b="1" dirty="0" smtClean="0"/>
              <a:t> </a:t>
            </a:r>
            <a:r>
              <a:rPr lang="en-US" sz="4000" b="1" dirty="0" smtClean="0"/>
              <a:t> </a:t>
            </a:r>
            <a:r>
              <a:rPr lang="ru-RU" sz="4000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FF0000"/>
                </a:solidFill>
              </a:rPr>
              <a:t>составные</a:t>
            </a:r>
            <a:r>
              <a:rPr lang="en-US" sz="4000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FF0000"/>
                </a:solidFill>
              </a:rPr>
              <a:t> </a:t>
            </a:r>
            <a:r>
              <a:rPr lang="ru-RU" sz="4000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FF0000"/>
                </a:solidFill>
              </a:rPr>
              <a:t>- десятки с единицами и числа более сотни </a:t>
            </a:r>
            <a:endParaRPr lang="ru-RU" sz="4000" b="1" dirty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i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rgbClr val="C00000"/>
                </a:solidFill>
              </a:rPr>
              <a:t>ПРОСТЫЕ ЧИСЛИТЕЛЬНЫЕ</a:t>
            </a:r>
            <a:endParaRPr lang="ru-RU" sz="3200" b="1" i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4000" b="1" dirty="0" smtClean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rgbClr val="FF0000"/>
                </a:solidFill>
              </a:rPr>
              <a:t>1     one </a:t>
            </a:r>
            <a:endParaRPr lang="ru-RU" sz="4000" b="1" dirty="0" smtClean="0">
              <a:ln>
                <a:solidFill>
                  <a:schemeClr val="bg2">
                    <a:lumMod val="75000"/>
                  </a:schemeClr>
                </a:solidFill>
              </a:ln>
              <a:solidFill>
                <a:srgbClr val="FF0000"/>
              </a:solidFill>
            </a:endParaRPr>
          </a:p>
          <a:p>
            <a:r>
              <a:rPr lang="en-US" sz="4000" b="1" dirty="0" smtClean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rgbClr val="FF0000"/>
                </a:solidFill>
              </a:rPr>
              <a:t>2     two </a:t>
            </a:r>
            <a:endParaRPr lang="ru-RU" sz="4000" b="1" dirty="0" smtClean="0">
              <a:ln>
                <a:solidFill>
                  <a:schemeClr val="bg2">
                    <a:lumMod val="75000"/>
                  </a:schemeClr>
                </a:solidFill>
              </a:ln>
              <a:solidFill>
                <a:srgbClr val="FF0000"/>
              </a:solidFill>
            </a:endParaRPr>
          </a:p>
          <a:p>
            <a:r>
              <a:rPr lang="en-US" sz="4000" b="1" dirty="0" smtClean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rgbClr val="FF0000"/>
                </a:solidFill>
              </a:rPr>
              <a:t>3     three </a:t>
            </a:r>
            <a:endParaRPr lang="ru-RU" sz="4000" b="1" dirty="0" smtClean="0">
              <a:ln>
                <a:solidFill>
                  <a:schemeClr val="bg2">
                    <a:lumMod val="75000"/>
                  </a:schemeClr>
                </a:solidFill>
              </a:ln>
              <a:solidFill>
                <a:srgbClr val="FF0000"/>
              </a:solidFill>
            </a:endParaRPr>
          </a:p>
          <a:p>
            <a:r>
              <a:rPr lang="en-US" sz="4000" b="1" dirty="0" smtClean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rgbClr val="FF0000"/>
                </a:solidFill>
              </a:rPr>
              <a:t>4     four </a:t>
            </a:r>
            <a:endParaRPr lang="ru-RU" sz="4000" b="1" dirty="0" smtClean="0">
              <a:ln>
                <a:solidFill>
                  <a:schemeClr val="bg2">
                    <a:lumMod val="75000"/>
                  </a:schemeClr>
                </a:solidFill>
              </a:ln>
              <a:solidFill>
                <a:srgbClr val="FF0000"/>
              </a:solidFill>
            </a:endParaRPr>
          </a:p>
          <a:p>
            <a:r>
              <a:rPr lang="en-US" sz="4000" b="1" dirty="0" smtClean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rgbClr val="FF0000"/>
                </a:solidFill>
              </a:rPr>
              <a:t>5     five </a:t>
            </a:r>
            <a:endParaRPr lang="ru-RU" sz="4000" b="1" dirty="0" smtClean="0">
              <a:ln>
                <a:solidFill>
                  <a:schemeClr val="bg2">
                    <a:lumMod val="75000"/>
                  </a:schemeClr>
                </a:solidFill>
              </a:ln>
              <a:solidFill>
                <a:srgbClr val="FF0000"/>
              </a:solidFill>
            </a:endParaRPr>
          </a:p>
          <a:p>
            <a:r>
              <a:rPr lang="en-US" sz="4000" b="1" dirty="0" smtClean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rgbClr val="FF0000"/>
                </a:solidFill>
              </a:rPr>
              <a:t>6     six</a:t>
            </a:r>
            <a:r>
              <a:rPr lang="en-US" sz="4000" b="1" dirty="0" smtClean="0"/>
              <a:t> </a:t>
            </a:r>
            <a:endParaRPr lang="ru-RU" sz="4000" b="1" dirty="0" smtClean="0"/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4000" b="1" dirty="0" smtClean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rgbClr val="FF0000"/>
                </a:solidFill>
              </a:rPr>
              <a:t>7     seven </a:t>
            </a:r>
            <a:endParaRPr lang="ru-RU" sz="4000" b="1" dirty="0" smtClean="0"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  <a:solidFill>
                <a:srgbClr val="FF0000"/>
              </a:solidFill>
            </a:endParaRPr>
          </a:p>
          <a:p>
            <a:r>
              <a:rPr lang="en-US" sz="4000" b="1" dirty="0" smtClean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rgbClr val="FF0000"/>
                </a:solidFill>
              </a:rPr>
              <a:t>8     eight </a:t>
            </a:r>
            <a:endParaRPr lang="ru-RU" sz="4000" b="1" dirty="0" smtClean="0"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  <a:solidFill>
                <a:srgbClr val="FF0000"/>
              </a:solidFill>
            </a:endParaRPr>
          </a:p>
          <a:p>
            <a:r>
              <a:rPr lang="en-US" sz="4000" b="1" dirty="0" smtClean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rgbClr val="FF0000"/>
                </a:solidFill>
              </a:rPr>
              <a:t>9     nine </a:t>
            </a:r>
            <a:endParaRPr lang="ru-RU" sz="4000" b="1" dirty="0" smtClean="0"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  <a:solidFill>
                <a:srgbClr val="FF0000"/>
              </a:solidFill>
            </a:endParaRPr>
          </a:p>
          <a:p>
            <a:r>
              <a:rPr lang="en-US" sz="4000" b="1" dirty="0" smtClean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rgbClr val="FF0000"/>
                </a:solidFill>
              </a:rPr>
              <a:t>10    ten </a:t>
            </a:r>
            <a:endParaRPr lang="ru-RU" sz="4000" b="1" dirty="0" smtClean="0"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  <a:solidFill>
                <a:srgbClr val="FF0000"/>
              </a:solidFill>
            </a:endParaRPr>
          </a:p>
          <a:p>
            <a:r>
              <a:rPr lang="en-US" sz="4000" b="1" dirty="0" smtClean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rgbClr val="FF0000"/>
                </a:solidFill>
              </a:rPr>
              <a:t>11    eleven </a:t>
            </a:r>
            <a:endParaRPr lang="ru-RU" sz="4000" b="1" dirty="0" smtClean="0"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  <a:solidFill>
                <a:srgbClr val="FF0000"/>
              </a:solidFill>
            </a:endParaRPr>
          </a:p>
          <a:p>
            <a:r>
              <a:rPr lang="en-US" sz="4000" b="1" dirty="0" smtClean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rgbClr val="FF0000"/>
                </a:solidFill>
              </a:rPr>
              <a:t>12    twelve</a:t>
            </a:r>
            <a:r>
              <a:rPr lang="en-US" sz="4000" b="1" dirty="0" smtClean="0"/>
              <a:t> </a:t>
            </a:r>
            <a:endParaRPr lang="ru-RU" sz="4000" b="1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5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8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1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4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7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3686172" cy="785818"/>
          </a:xfrm>
        </p:spPr>
        <p:txBody>
          <a:bodyPr/>
          <a:lstStyle/>
          <a:p>
            <a:pPr algn="ctr"/>
            <a:r>
              <a:rPr lang="ru-RU" sz="3200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rgbClr val="C00000"/>
                </a:solidFill>
              </a:rPr>
              <a:t>ПРОИЗВОДНЫЕ</a:t>
            </a:r>
            <a:endParaRPr lang="ru-RU" sz="3200" dirty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rgbClr val="C00000"/>
              </a:solidFill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en-US" sz="3600" b="1" dirty="0" smtClean="0">
                <a:ln>
                  <a:solidFill>
                    <a:srgbClr val="C00000"/>
                  </a:solidFill>
                </a:ln>
                <a:solidFill>
                  <a:srgbClr val="FF0000"/>
                </a:solidFill>
              </a:rPr>
              <a:t>13    thirteen </a:t>
            </a:r>
            <a:endParaRPr lang="ru-RU" sz="3600" b="1" dirty="0" smtClean="0">
              <a:ln>
                <a:solidFill>
                  <a:srgbClr val="C00000"/>
                </a:solidFill>
              </a:ln>
              <a:solidFill>
                <a:srgbClr val="FF0000"/>
              </a:solidFill>
            </a:endParaRPr>
          </a:p>
          <a:p>
            <a:r>
              <a:rPr lang="en-US" sz="3600" b="1" dirty="0" smtClean="0">
                <a:ln>
                  <a:solidFill>
                    <a:srgbClr val="C00000"/>
                  </a:solidFill>
                </a:ln>
                <a:solidFill>
                  <a:srgbClr val="FF0000"/>
                </a:solidFill>
              </a:rPr>
              <a:t>14    fourteen </a:t>
            </a:r>
            <a:endParaRPr lang="ru-RU" sz="3600" b="1" dirty="0" smtClean="0">
              <a:ln>
                <a:solidFill>
                  <a:srgbClr val="C00000"/>
                </a:solidFill>
              </a:ln>
              <a:solidFill>
                <a:srgbClr val="FF0000"/>
              </a:solidFill>
            </a:endParaRPr>
          </a:p>
          <a:p>
            <a:r>
              <a:rPr lang="en-US" sz="3600" b="1" dirty="0" smtClean="0">
                <a:ln>
                  <a:solidFill>
                    <a:srgbClr val="C00000"/>
                  </a:solidFill>
                </a:ln>
                <a:solidFill>
                  <a:srgbClr val="FF0000"/>
                </a:solidFill>
              </a:rPr>
              <a:t>15    fifteen </a:t>
            </a:r>
            <a:endParaRPr lang="ru-RU" sz="3600" b="1" dirty="0" smtClean="0">
              <a:ln>
                <a:solidFill>
                  <a:srgbClr val="C00000"/>
                </a:solidFill>
              </a:ln>
              <a:solidFill>
                <a:srgbClr val="FF0000"/>
              </a:solidFill>
            </a:endParaRPr>
          </a:p>
          <a:p>
            <a:r>
              <a:rPr lang="en-US" sz="3600" b="1" dirty="0" smtClean="0">
                <a:ln>
                  <a:solidFill>
                    <a:srgbClr val="C00000"/>
                  </a:solidFill>
                </a:ln>
                <a:solidFill>
                  <a:srgbClr val="FF0000"/>
                </a:solidFill>
              </a:rPr>
              <a:t>16    sixteen </a:t>
            </a:r>
            <a:endParaRPr lang="ru-RU" sz="3600" b="1" dirty="0" smtClean="0">
              <a:ln>
                <a:solidFill>
                  <a:srgbClr val="C00000"/>
                </a:solidFill>
              </a:ln>
              <a:solidFill>
                <a:srgbClr val="FF0000"/>
              </a:solidFill>
            </a:endParaRPr>
          </a:p>
          <a:p>
            <a:r>
              <a:rPr lang="en-US" sz="3600" b="1" dirty="0" smtClean="0">
                <a:ln>
                  <a:solidFill>
                    <a:srgbClr val="C00000"/>
                  </a:solidFill>
                </a:ln>
                <a:solidFill>
                  <a:srgbClr val="FF0000"/>
                </a:solidFill>
              </a:rPr>
              <a:t>17    seventeen </a:t>
            </a:r>
            <a:endParaRPr lang="ru-RU" sz="3600" b="1" dirty="0" smtClean="0">
              <a:ln>
                <a:solidFill>
                  <a:srgbClr val="C00000"/>
                </a:solidFill>
              </a:ln>
              <a:solidFill>
                <a:srgbClr val="FF0000"/>
              </a:solidFill>
            </a:endParaRPr>
          </a:p>
          <a:p>
            <a:r>
              <a:rPr lang="en-US" sz="3600" b="1" dirty="0" smtClean="0">
                <a:ln>
                  <a:solidFill>
                    <a:srgbClr val="C00000"/>
                  </a:solidFill>
                </a:ln>
                <a:solidFill>
                  <a:srgbClr val="FF0000"/>
                </a:solidFill>
              </a:rPr>
              <a:t>18    eighteen </a:t>
            </a:r>
            <a:endParaRPr lang="ru-RU" sz="3600" b="1" dirty="0" smtClean="0">
              <a:ln>
                <a:solidFill>
                  <a:srgbClr val="C00000"/>
                </a:solidFill>
              </a:ln>
              <a:solidFill>
                <a:srgbClr val="FF0000"/>
              </a:solidFill>
            </a:endParaRPr>
          </a:p>
          <a:p>
            <a:r>
              <a:rPr lang="en-US" sz="3600" b="1" dirty="0" smtClean="0">
                <a:ln>
                  <a:solidFill>
                    <a:srgbClr val="C00000"/>
                  </a:solidFill>
                </a:ln>
                <a:solidFill>
                  <a:srgbClr val="FF0000"/>
                </a:solidFill>
              </a:rPr>
              <a:t>19    nineteen</a:t>
            </a:r>
            <a:endParaRPr lang="ru-RU" sz="3600" b="1" dirty="0" smtClean="0">
              <a:ln>
                <a:solidFill>
                  <a:srgbClr val="C00000"/>
                </a:solidFill>
              </a:ln>
              <a:solidFill>
                <a:srgbClr val="FF0000"/>
              </a:solidFill>
            </a:endParaRP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en-US" dirty="0" smtClean="0"/>
              <a:t> </a:t>
            </a:r>
            <a:endParaRPr lang="ru-RU" b="1" dirty="0" smtClean="0"/>
          </a:p>
          <a:p>
            <a:endParaRPr lang="ru-RU" dirty="0"/>
          </a:p>
        </p:txBody>
      </p:sp>
      <p:sp>
        <p:nvSpPr>
          <p:cNvPr id="9" name="Текст 8"/>
          <p:cNvSpPr>
            <a:spLocks noGrp="1"/>
          </p:cNvSpPr>
          <p:nvPr>
            <p:ph type="body" sz="half" idx="2"/>
          </p:nvPr>
        </p:nvSpPr>
        <p:spPr>
          <a:xfrm>
            <a:off x="457200" y="1214422"/>
            <a:ext cx="3008313" cy="4911741"/>
          </a:xfrm>
        </p:spPr>
        <p:txBody>
          <a:bodyPr/>
          <a:lstStyle/>
          <a:p>
            <a:r>
              <a:rPr lang="ru-RU" sz="3200" b="1" dirty="0" smtClean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rgbClr val="FF0000"/>
                </a:solidFill>
              </a:rPr>
              <a:t>образуются при помощи суффикса -  </a:t>
            </a:r>
            <a:r>
              <a:rPr lang="en-GB" sz="3200" b="1" dirty="0" smtClean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rgbClr val="FF0000"/>
                </a:solidFill>
              </a:rPr>
              <a:t>teen</a:t>
            </a:r>
            <a:r>
              <a:rPr lang="ru-RU" sz="3200" b="1" dirty="0" smtClean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rgbClr val="FF0000"/>
                </a:solidFill>
              </a:rPr>
              <a:t> от соответствующих чисел первого десятка</a:t>
            </a:r>
            <a:endParaRPr lang="ru-RU" sz="3200" b="1" dirty="0">
              <a:ln>
                <a:solidFill>
                  <a:schemeClr val="bg2">
                    <a:lumMod val="75000"/>
                  </a:schemeClr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96974"/>
          </a:xfrm>
        </p:spPr>
        <p:txBody>
          <a:bodyPr/>
          <a:lstStyle/>
          <a:p>
            <a:r>
              <a:rPr lang="ru-RU" sz="32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rgbClr val="FF0000"/>
                </a:solidFill>
              </a:rPr>
              <a:t>ДЕСЯТКИ ОБРАЗУЮТСЯ ПРИ ПОМОЩИ СУФФИКСА -</a:t>
            </a:r>
            <a:r>
              <a:rPr lang="en-US" sz="32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rgbClr val="FF0000"/>
                </a:solidFill>
              </a:rPr>
              <a:t>TY</a:t>
            </a:r>
            <a:endParaRPr lang="ru-RU" sz="3200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3050"/>
            <a:ext cx="4038600" cy="4483113"/>
          </a:xfrm>
        </p:spPr>
        <p:txBody>
          <a:bodyPr/>
          <a:lstStyle/>
          <a:p>
            <a:r>
              <a:rPr lang="en-US" sz="4400" b="1" dirty="0" smtClean="0">
                <a:ln>
                  <a:solidFill>
                    <a:srgbClr val="C00000"/>
                  </a:solidFill>
                </a:ln>
                <a:solidFill>
                  <a:srgbClr val="FF0000"/>
                </a:solidFill>
              </a:rPr>
              <a:t>20    twenty </a:t>
            </a:r>
          </a:p>
          <a:p>
            <a:r>
              <a:rPr lang="en-US" sz="4400" b="1" dirty="0" smtClean="0">
                <a:ln>
                  <a:solidFill>
                    <a:srgbClr val="C00000"/>
                  </a:solidFill>
                </a:ln>
                <a:solidFill>
                  <a:srgbClr val="FF0000"/>
                </a:solidFill>
              </a:rPr>
              <a:t>30    thirty </a:t>
            </a:r>
          </a:p>
          <a:p>
            <a:r>
              <a:rPr lang="en-US" sz="4400" b="1" dirty="0" smtClean="0">
                <a:ln>
                  <a:solidFill>
                    <a:srgbClr val="C00000"/>
                  </a:solidFill>
                </a:ln>
                <a:solidFill>
                  <a:srgbClr val="FF0000"/>
                </a:solidFill>
              </a:rPr>
              <a:t>40    forty </a:t>
            </a:r>
            <a:endParaRPr lang="ru-RU" sz="4400" b="1" dirty="0" smtClean="0">
              <a:ln>
                <a:solidFill>
                  <a:srgbClr val="C00000"/>
                </a:solidFill>
              </a:ln>
              <a:solidFill>
                <a:srgbClr val="FF0000"/>
              </a:solidFill>
            </a:endParaRPr>
          </a:p>
          <a:p>
            <a:r>
              <a:rPr lang="en-US" sz="4400" b="1" dirty="0" smtClean="0">
                <a:ln>
                  <a:solidFill>
                    <a:srgbClr val="C00000"/>
                  </a:solidFill>
                </a:ln>
                <a:solidFill>
                  <a:srgbClr val="FF0000"/>
                </a:solidFill>
              </a:rPr>
              <a:t>50     fifty </a:t>
            </a:r>
            <a:endParaRPr lang="ru-RU" sz="4400" b="1" dirty="0">
              <a:ln>
                <a:solidFill>
                  <a:srgbClr val="C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4648200" y="1643050"/>
            <a:ext cx="4038600" cy="4483113"/>
          </a:xfrm>
        </p:spPr>
        <p:txBody>
          <a:bodyPr/>
          <a:lstStyle/>
          <a:p>
            <a:r>
              <a:rPr lang="en-US" sz="4400" b="1" dirty="0" smtClean="0">
                <a:ln>
                  <a:solidFill>
                    <a:srgbClr val="C00000"/>
                  </a:solidFill>
                </a:ln>
                <a:solidFill>
                  <a:srgbClr val="FF0000"/>
                </a:solidFill>
              </a:rPr>
              <a:t>60    sixty </a:t>
            </a:r>
            <a:endParaRPr lang="ru-RU" sz="4400" b="1" dirty="0" smtClean="0">
              <a:ln>
                <a:solidFill>
                  <a:srgbClr val="C00000"/>
                </a:solidFill>
              </a:ln>
              <a:solidFill>
                <a:srgbClr val="FF0000"/>
              </a:solidFill>
            </a:endParaRPr>
          </a:p>
          <a:p>
            <a:r>
              <a:rPr lang="en-US" sz="4400" b="1" dirty="0" smtClean="0">
                <a:ln>
                  <a:solidFill>
                    <a:srgbClr val="C00000"/>
                  </a:solidFill>
                </a:ln>
                <a:solidFill>
                  <a:srgbClr val="FF0000"/>
                </a:solidFill>
              </a:rPr>
              <a:t>70    seventy </a:t>
            </a:r>
            <a:endParaRPr lang="ru-RU" sz="4400" b="1" dirty="0" smtClean="0">
              <a:ln>
                <a:solidFill>
                  <a:srgbClr val="C00000"/>
                </a:solidFill>
              </a:ln>
              <a:solidFill>
                <a:srgbClr val="FF0000"/>
              </a:solidFill>
            </a:endParaRPr>
          </a:p>
          <a:p>
            <a:r>
              <a:rPr lang="en-US" sz="4400" b="1" dirty="0" smtClean="0">
                <a:ln>
                  <a:solidFill>
                    <a:srgbClr val="C00000"/>
                  </a:solidFill>
                </a:ln>
                <a:solidFill>
                  <a:srgbClr val="FF0000"/>
                </a:solidFill>
              </a:rPr>
              <a:t>80    eighty </a:t>
            </a:r>
            <a:endParaRPr lang="ru-RU" sz="4400" b="1" dirty="0" smtClean="0">
              <a:ln>
                <a:solidFill>
                  <a:srgbClr val="C00000"/>
                </a:solidFill>
              </a:ln>
              <a:solidFill>
                <a:srgbClr val="FF0000"/>
              </a:solidFill>
            </a:endParaRPr>
          </a:p>
          <a:p>
            <a:r>
              <a:rPr lang="en-US" sz="4400" b="1" dirty="0" smtClean="0">
                <a:ln>
                  <a:solidFill>
                    <a:srgbClr val="C00000"/>
                  </a:solidFill>
                </a:ln>
                <a:solidFill>
                  <a:srgbClr val="FF0000"/>
                </a:solidFill>
              </a:rPr>
              <a:t>90    ninety</a:t>
            </a:r>
            <a:r>
              <a:rPr lang="en-US" dirty="0" smtClean="0"/>
              <a:t> 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6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9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2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5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r>
              <a:rPr lang="ru-RU" sz="3200" b="1" dirty="0" smtClean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rgbClr val="FF0000"/>
                </a:solidFill>
              </a:rPr>
              <a:t>В АНГЛИЙСКОМ ЯЗЫКЕ СЛОВА</a:t>
            </a:r>
            <a:endParaRPr lang="ru-RU" sz="3200" b="1" dirty="0"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/>
          <a:lstStyle/>
          <a:p>
            <a:pPr algn="ctr">
              <a:buNone/>
            </a:pPr>
            <a:r>
              <a:rPr lang="en-US" sz="3600" b="1" dirty="0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hundred </a:t>
            </a:r>
            <a:r>
              <a:rPr lang="ru-RU" sz="3600" b="1" i="1" dirty="0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сто</a:t>
            </a:r>
            <a:endParaRPr lang="en-US" sz="3600" b="1" i="1" dirty="0" smtClean="0">
              <a:ln>
                <a:solidFill>
                  <a:srgbClr val="C00000"/>
                </a:solidFill>
              </a:ln>
              <a:solidFill>
                <a:srgbClr val="7030A0"/>
              </a:solidFill>
            </a:endParaRPr>
          </a:p>
          <a:p>
            <a:pPr algn="ctr">
              <a:buNone/>
            </a:pPr>
            <a:r>
              <a:rPr lang="ru-RU" sz="3600" b="1" dirty="0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 </a:t>
            </a:r>
            <a:r>
              <a:rPr lang="en-US" sz="3600" b="1" dirty="0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thousand </a:t>
            </a:r>
            <a:r>
              <a:rPr lang="ru-RU" sz="3600" b="1" i="1" dirty="0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тысяча</a:t>
            </a:r>
            <a:endParaRPr lang="en-US" sz="3600" b="1" i="1" dirty="0" smtClean="0">
              <a:ln>
                <a:solidFill>
                  <a:srgbClr val="C00000"/>
                </a:solidFill>
              </a:ln>
              <a:solidFill>
                <a:srgbClr val="7030A0"/>
              </a:solidFill>
            </a:endParaRPr>
          </a:p>
          <a:p>
            <a:pPr algn="ctr">
              <a:buNone/>
            </a:pPr>
            <a:r>
              <a:rPr lang="ru-RU" sz="3600" b="1" dirty="0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 </a:t>
            </a:r>
            <a:r>
              <a:rPr lang="en-US" sz="3600" b="1" dirty="0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million </a:t>
            </a:r>
            <a:r>
              <a:rPr lang="ru-RU" sz="3600" b="1" i="1" dirty="0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миллион</a:t>
            </a:r>
            <a:r>
              <a:rPr lang="ru-RU" sz="3600" b="1" dirty="0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 </a:t>
            </a:r>
            <a:endParaRPr lang="en-US" sz="3600" b="1" dirty="0" smtClean="0">
              <a:ln>
                <a:solidFill>
                  <a:srgbClr val="C00000"/>
                </a:solidFill>
              </a:ln>
              <a:solidFill>
                <a:srgbClr val="7030A0"/>
              </a:solidFill>
            </a:endParaRPr>
          </a:p>
          <a:p>
            <a:pPr algn="ctr">
              <a:buNone/>
            </a:pPr>
            <a:r>
              <a:rPr lang="en-US" sz="3600" b="1" dirty="0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 </a:t>
            </a:r>
            <a:r>
              <a:rPr lang="ru-RU" sz="3600" b="1" dirty="0" err="1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существительны</a:t>
            </a:r>
            <a:r>
              <a:rPr lang="en-US" sz="3600" b="1" dirty="0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e</a:t>
            </a:r>
            <a:r>
              <a:rPr lang="ru-RU" sz="3600" b="1" dirty="0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 </a:t>
            </a:r>
            <a:endParaRPr lang="en-US" sz="3600" b="1" dirty="0" smtClean="0">
              <a:ln>
                <a:solidFill>
                  <a:srgbClr val="C00000"/>
                </a:solidFill>
              </a:ln>
              <a:solidFill>
                <a:srgbClr val="7030A0"/>
              </a:solidFill>
            </a:endParaRPr>
          </a:p>
          <a:p>
            <a:pPr algn="just">
              <a:buNone/>
            </a:pPr>
            <a:r>
              <a:rPr lang="en-US" sz="2800" b="1" dirty="0" smtClean="0"/>
              <a:t>   </a:t>
            </a:r>
            <a:r>
              <a:rPr lang="ru-RU" sz="2800" b="1" dirty="0" smtClean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rgbClr val="FF0000"/>
                </a:solidFill>
              </a:rPr>
              <a:t>если они используются в ед. числе перед ними обязательно ставится неопределенный артикль </a:t>
            </a:r>
            <a:r>
              <a:rPr lang="en-US" sz="2800" b="1" dirty="0" smtClean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rgbClr val="FF0000"/>
                </a:solidFill>
              </a:rPr>
              <a:t>a</a:t>
            </a:r>
            <a:r>
              <a:rPr lang="ru-RU" sz="2800" b="1" dirty="0" smtClean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rgbClr val="FF0000"/>
                </a:solidFill>
              </a:rPr>
              <a:t> или числительное </a:t>
            </a:r>
            <a:r>
              <a:rPr lang="en-US" sz="2800" b="1" dirty="0" smtClean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rgbClr val="FF0000"/>
                </a:solidFill>
              </a:rPr>
              <a:t>one</a:t>
            </a:r>
            <a:r>
              <a:rPr lang="ru-RU" sz="2800" b="1" dirty="0" smtClean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rgbClr val="FF0000"/>
                </a:solidFill>
              </a:rPr>
              <a:t> </a:t>
            </a:r>
          </a:p>
          <a:p>
            <a:pPr algn="just">
              <a:buNone/>
            </a:pPr>
            <a:r>
              <a:rPr lang="en-US" sz="2800" b="1" dirty="0" smtClean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rgbClr val="FF0000"/>
                </a:solidFill>
              </a:rPr>
              <a:t>   </a:t>
            </a:r>
            <a:r>
              <a:rPr lang="ru-RU" sz="2800" b="1" dirty="0" smtClean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rgbClr val="FF0000"/>
                </a:solidFill>
              </a:rPr>
              <a:t>     </a:t>
            </a:r>
            <a:r>
              <a:rPr lang="en-US" sz="3600" b="1" dirty="0" smtClean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rgbClr val="FF0000"/>
                </a:solidFill>
              </a:rPr>
              <a:t>a hundred</a:t>
            </a:r>
            <a:r>
              <a:rPr lang="ru-RU" sz="3600" b="1" dirty="0" smtClean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rgbClr val="FF0000"/>
                </a:solidFill>
              </a:rPr>
              <a:t> /</a:t>
            </a:r>
            <a:r>
              <a:rPr lang="en-US" sz="3600" b="1" dirty="0" smtClean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rgbClr val="FF0000"/>
                </a:solidFill>
              </a:rPr>
              <a:t>one hundred</a:t>
            </a:r>
            <a:r>
              <a:rPr lang="en-US" sz="2800" b="1" dirty="0" smtClean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rgbClr val="FF0000"/>
                </a:solidFill>
              </a:rPr>
              <a:t>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rgbClr val="FF0000"/>
                </a:solidFill>
              </a:rPr>
              <a:t>СОСТАВНЫЕ ЧИСЛИТЕЛЬНЫЕ</a:t>
            </a:r>
            <a:endParaRPr lang="ru-RU" sz="4000" b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  <a:r>
              <a:rPr lang="ru-RU" dirty="0" smtClean="0"/>
              <a:t> </a:t>
            </a:r>
            <a:r>
              <a:rPr lang="ru-RU" sz="4000" b="1" dirty="0" smtClean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rgbClr val="FF0000"/>
                </a:solidFill>
              </a:rPr>
              <a:t>обозначают десятки с единицами и числа более сотни</a:t>
            </a:r>
          </a:p>
          <a:p>
            <a:pPr>
              <a:buNone/>
            </a:pPr>
            <a:r>
              <a:rPr lang="en-US" sz="4000" b="1" dirty="0" smtClean="0"/>
              <a:t>             </a:t>
            </a:r>
            <a:r>
              <a:rPr lang="ru-RU" sz="4000" b="1" dirty="0" smtClean="0"/>
              <a:t> </a:t>
            </a:r>
            <a:r>
              <a:rPr lang="ru-RU" sz="4000" b="1" dirty="0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21</a:t>
            </a:r>
            <a:r>
              <a:rPr lang="en-US" sz="4000" b="1" dirty="0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 twenty one</a:t>
            </a:r>
            <a:endParaRPr lang="ru-RU" sz="4000" b="1" dirty="0" smtClean="0">
              <a:ln>
                <a:solidFill>
                  <a:srgbClr val="C00000"/>
                </a:solidFill>
              </a:ln>
              <a:solidFill>
                <a:srgbClr val="7030A0"/>
              </a:solidFill>
            </a:endParaRPr>
          </a:p>
          <a:p>
            <a:pPr>
              <a:buNone/>
            </a:pPr>
            <a:r>
              <a:rPr lang="ru-RU" sz="4000" b="1" dirty="0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 </a:t>
            </a:r>
            <a:r>
              <a:rPr lang="en-US" sz="4000" b="1" dirty="0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             </a:t>
            </a:r>
            <a:r>
              <a:rPr lang="ru-RU" sz="4000" b="1" dirty="0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35</a:t>
            </a:r>
            <a:r>
              <a:rPr lang="en-US" sz="4000" b="1" dirty="0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 thirty five</a:t>
            </a:r>
            <a:endParaRPr lang="ru-RU" sz="4000" b="1" dirty="0" smtClean="0">
              <a:ln>
                <a:solidFill>
                  <a:srgbClr val="C00000"/>
                </a:solidFill>
              </a:ln>
              <a:solidFill>
                <a:srgbClr val="7030A0"/>
              </a:solidFill>
            </a:endParaRPr>
          </a:p>
          <a:p>
            <a:pPr>
              <a:buNone/>
            </a:pPr>
            <a:r>
              <a:rPr lang="ru-RU" sz="4000" b="1" dirty="0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 247</a:t>
            </a:r>
            <a:r>
              <a:rPr lang="en-US" sz="4000" b="1" dirty="0" smtClean="0">
                <a:ln>
                  <a:solidFill>
                    <a:srgbClr val="C00000"/>
                  </a:solidFill>
                </a:ln>
                <a:solidFill>
                  <a:srgbClr val="7030A0"/>
                </a:solidFill>
              </a:rPr>
              <a:t> two hundred forty seven</a:t>
            </a:r>
            <a:endParaRPr lang="ru-RU" sz="4000" b="1" dirty="0" smtClean="0">
              <a:ln>
                <a:solidFill>
                  <a:srgbClr val="C00000"/>
                </a:solidFill>
              </a:ln>
              <a:solidFill>
                <a:srgbClr val="7030A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Другая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394C00"/>
      </a:hlink>
      <a:folHlink>
        <a:srgbClr val="C0000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7084814CD35F9E4FB9BEF72EB4339178" ma:contentTypeVersion="0" ma:contentTypeDescription="Создание документа." ma:contentTypeScope="" ma:versionID="39a715d14aaaf50f8ecea1512668234f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9d58f4857a619b7c345529988bca39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03D1E38-8E6D-433C-8F95-F2B91F76A9EC}"/>
</file>

<file path=customXml/itemProps2.xml><?xml version="1.0" encoding="utf-8"?>
<ds:datastoreItem xmlns:ds="http://schemas.openxmlformats.org/officeDocument/2006/customXml" ds:itemID="{D9D49660-A989-4102-9CA6-F6090B61DBF0}"/>
</file>

<file path=customXml/itemProps3.xml><?xml version="1.0" encoding="utf-8"?>
<ds:datastoreItem xmlns:ds="http://schemas.openxmlformats.org/officeDocument/2006/customXml" ds:itemID="{84AE4305-5F07-49B2-8604-B6197C591108}"/>
</file>

<file path=docProps/app.xml><?xml version="1.0" encoding="utf-8"?>
<Properties xmlns="http://schemas.openxmlformats.org/officeDocument/2006/extended-properties" xmlns:vt="http://schemas.openxmlformats.org/officeDocument/2006/docPropsVTypes">
  <TotalTime>1703</TotalTime>
  <Words>716</Words>
  <Application>Microsoft Office PowerPoint</Application>
  <PresentationFormat>Экран (4:3)</PresentationFormat>
  <Paragraphs>208</Paragraphs>
  <Slides>28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Оформление по умолчанию</vt:lpstr>
      <vt:lpstr>The Numerals  обозначает количество или порядок предметов при счете </vt:lpstr>
      <vt:lpstr>СОДЕРЖАНИЕ:</vt:lpstr>
      <vt:lpstr>Количественные  Cardinal Numerals    </vt:lpstr>
      <vt:lpstr>По своей структуре числительные делятся на: </vt:lpstr>
      <vt:lpstr>ПРОСТЫЕ ЧИСЛИТЕЛЬНЫЕ</vt:lpstr>
      <vt:lpstr>ПРОИЗВОДНЫЕ</vt:lpstr>
      <vt:lpstr>ДЕСЯТКИ ОБРАЗУЮТСЯ ПРИ ПОМОЩИ СУФФИКСА -TY</vt:lpstr>
      <vt:lpstr>В АНГЛИЙСКОМ ЯЗЫКЕ СЛОВА</vt:lpstr>
      <vt:lpstr>СОСТАВНЫЕ ЧИСЛИТЕЛЬНЫЕ</vt:lpstr>
      <vt:lpstr>Порядковые числительные</vt:lpstr>
      <vt:lpstr>Исключение</vt:lpstr>
      <vt:lpstr>ЗАПОМНИТЕ:</vt:lpstr>
      <vt:lpstr>У ПОРЯДКОВЫХ ЧИСЛИТЕЛЬНЫХ</vt:lpstr>
      <vt:lpstr>У СОСТАВНЫХ ПОРЯДКОВЫХ ЧИСЛИТЕЛЬНЫХ</vt:lpstr>
      <vt:lpstr>ВНИМАНИЕ!</vt:lpstr>
      <vt:lpstr>ЗАПОМНИ!</vt:lpstr>
      <vt:lpstr>ДРОБНЫЕ ЧИСЛИТЕЛЬНЫЕ</vt:lpstr>
      <vt:lpstr>ДРОБНЫЕ ВЕЛИЧИНЫ 1/2 и 1/4</vt:lpstr>
      <vt:lpstr>ЗАПОМНИ!</vt:lpstr>
      <vt:lpstr>ЕСЛИ В ЧИСЛИТЕЛЕ  ЧИСЛО БОЛЕЕ ЕДИНИЦЫ</vt:lpstr>
      <vt:lpstr>ГОДА И ДАТЫ</vt:lpstr>
      <vt:lpstr>РОЛЬ В ПРЕДЛОЖЕНИИ</vt:lpstr>
      <vt:lpstr>LET` S DO SOME EXERCISES</vt:lpstr>
      <vt:lpstr>ВСТАВЬТЕ ПОРЯДКОВОЕ ИЛИ КОЛИЧЕСТВЕННОЕ ЧИСЛИТЕЛЬНЫЕ</vt:lpstr>
      <vt:lpstr>ПРОЧИТАЙТЕ:</vt:lpstr>
      <vt:lpstr>ЗАПИШИ ПОСЛОВИЦЫ СЛОВАМИ</vt:lpstr>
      <vt:lpstr>ПРОЧИТАЙТЕ</vt:lpstr>
      <vt:lpstr>THE FIRST FLOOR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Олечка</dc:creator>
  <cp:lastModifiedBy>111</cp:lastModifiedBy>
  <cp:revision>199</cp:revision>
  <dcterms:created xsi:type="dcterms:W3CDTF">2010-09-03T14:33:05Z</dcterms:created>
  <dcterms:modified xsi:type="dcterms:W3CDTF">2019-01-21T14:51:24Z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0x0101007084814CD35F9E4FB9BEF72EB4339178</vt:lpwstr>
  </property>
</Properties>
</file>