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4" r:id="rId3"/>
    <p:sldId id="283" r:id="rId4"/>
    <p:sldId id="281" r:id="rId5"/>
    <p:sldId id="280" r:id="rId6"/>
    <p:sldId id="279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5" r:id="rId20"/>
    <p:sldId id="264" r:id="rId21"/>
    <p:sldId id="263" r:id="rId22"/>
    <p:sldId id="262" r:id="rId23"/>
    <p:sldId id="261" r:id="rId24"/>
    <p:sldId id="301" r:id="rId25"/>
    <p:sldId id="300" r:id="rId26"/>
    <p:sldId id="299" r:id="rId27"/>
    <p:sldId id="305" r:id="rId28"/>
    <p:sldId id="29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F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5A07A-0F6F-4272-9B72-92EF9E025E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315E4-C281-45D6-8D63-CB42F2662C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85FB-0930-4F86-9AA6-46A023C8A7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2E062-03F4-4363-92A4-4DB48CBC64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38DA1-B1CF-4D95-B698-04863E03D6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04045-4DC2-4DAB-9AED-0465F8AD96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86856-4FCE-4345-B579-F1EA001AD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2B85D-0305-42A5-BB0F-1932E6B5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E491B-C29E-4B1C-A092-E441ED0C78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39D8A-A943-4D0B-B727-18AFCC184D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A6330-FED5-4ED8-9496-CA2A1B4B9D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4EB743-33A7-4EFC-B052-C8DF1706FF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2286016"/>
          </a:xfrm>
        </p:spPr>
        <p:txBody>
          <a:bodyPr/>
          <a:lstStyle/>
          <a:p>
            <a:r>
              <a:rPr lang="en-US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The Numerals</a:t>
            </a:r>
            <a:r>
              <a:rPr lang="ru-RU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60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6000" dirty="0" smtClean="0"/>
              <a:t> 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обозначает количество или порядок предметов при счете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>
              <a:ln w="38100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pic>
        <p:nvPicPr>
          <p:cNvPr id="1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DFD"/>
              </a:clrFrom>
              <a:clrTo>
                <a:srgbClr val="FF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857628"/>
            <a:ext cx="87511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5072074"/>
            <a:ext cx="714377" cy="95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286256"/>
            <a:ext cx="857256" cy="116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357826"/>
            <a:ext cx="8572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CFB"/>
              </a:clrFrom>
              <a:clrTo>
                <a:srgbClr val="FFFC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143380"/>
            <a:ext cx="8572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Порядковые числительные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   </a:t>
            </a:r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образуются прибавлением суффикса -</a:t>
            </a:r>
            <a:r>
              <a:rPr lang="ru-RU" sz="36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</a:t>
            </a:r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к соответствующим количественным числительным</a:t>
            </a:r>
          </a:p>
          <a:p>
            <a:pPr>
              <a:buNone/>
            </a:pPr>
            <a:r>
              <a:rPr lang="en-US" sz="4400" b="1" dirty="0" smtClean="0"/>
              <a:t>  </a:t>
            </a:r>
            <a:r>
              <a:rPr lang="ru-RU" sz="4400" b="1" dirty="0" smtClean="0"/>
              <a:t>  </a:t>
            </a: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 -(the) four</a:t>
            </a:r>
            <a:r>
              <a:rPr lang="en-US" sz="4400" b="1" u="sng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-(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</a:t>
            </a:r>
            <a:r>
              <a:rPr lang="ru-RU" sz="4400" b="1" u="sng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6786578" y="5214950"/>
            <a:ext cx="1214446" cy="1143008"/>
          </a:xfrm>
          <a:prstGeom prst="actionButtonForwardNex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Исключение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числительные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one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,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two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, </a:t>
            </a:r>
            <a:r>
              <a:rPr lang="ru-RU" sz="40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three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 -(the) first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 1</a:t>
            </a:r>
            <a:r>
              <a:rPr lang="en-US" sz="48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st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two -(the) second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</a:t>
            </a:r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2nd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 -(the) third</a:t>
            </a:r>
            <a:r>
              <a:rPr lang="ru-RU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/</a:t>
            </a:r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3d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ЗАПОМНИТЕ:</a:t>
            </a:r>
            <a:endParaRPr lang="ru-RU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five -(the) fifth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 -(the) eighth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nine -(the) ninth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twelve -(the) twelfth</a:t>
            </a:r>
            <a:endParaRPr lang="ru-RU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У ПОРЯДКОВЫХ ЧИСЛИТЕЛЬНЫХ</a:t>
            </a:r>
            <a:endParaRPr lang="ru-RU" sz="36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 суффиксом -</a:t>
            </a:r>
            <a:r>
              <a:rPr lang="ru-RU" sz="4400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ty</a:t>
            </a:r>
            <a:r>
              <a:rPr lang="ru-RU" sz="4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конечное –у              -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ie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twenty -(the) twentieth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forty -(the) fortieth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14876" y="278605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6314" y="2857496"/>
            <a:ext cx="1357322" cy="1588"/>
          </a:xfrm>
          <a:prstGeom prst="straightConnector1">
            <a:avLst/>
          </a:prstGeom>
          <a:ln w="76200"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У СОСТАВНЫХ ПОРЯДКОВЫХ ЧИСЛИТЕЛЬНЫХ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только последний разряд приобретает форму порядкового числительного: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(the) forty-eighth 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(the) fifty-third</a:t>
            </a:r>
            <a:endParaRPr lang="ru-RU" sz="48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ВНИМАНИЕ!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Существительные, определяемые порядковыми числительными, употребляются с определенным артиклем: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first mention of Moscow was in 1147.</a:t>
            </a:r>
            <a:endParaRPr lang="ru-RU" sz="4400" b="1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ЗАПОМНИ!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При обозначении номеров комнат, домов, трамваев, автобусов, размеров одежды и обуви вместо порядковых числительных могут употребляться количественные числительные</a:t>
            </a:r>
          </a:p>
          <a:p>
            <a:r>
              <a:rPr lang="en-US" sz="48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I live in room 28.</a:t>
            </a:r>
            <a:endParaRPr lang="ru-RU" sz="4800" b="1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ДРОБНЫЕ ЧИСЛИТЕЛЬНЫЕ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42910" y="1643050"/>
            <a:ext cx="3857652" cy="4429156"/>
          </a:xfrm>
          <a:prstGeom prst="verticalScrol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ПРОСТЫЕ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1/3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en-US" sz="2800" b="1" dirty="0" smtClean="0">
                <a:solidFill>
                  <a:srgbClr val="FF0000"/>
                </a:solidFill>
              </a:rPr>
              <a:t>(one) third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prstGeom prst="verticalScrol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ДЕСЯТИЧНЫЕ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3,4</a:t>
            </a: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Three </a:t>
            </a:r>
            <a:r>
              <a:rPr lang="ru-RU" b="1" dirty="0" err="1" smtClean="0">
                <a:solidFill>
                  <a:srgbClr val="C00000"/>
                </a:solidFill>
              </a:rPr>
              <a:t>ро</a:t>
            </a:r>
            <a:r>
              <a:rPr lang="en-US" b="1" dirty="0" err="1" smtClean="0">
                <a:solidFill>
                  <a:srgbClr val="C00000"/>
                </a:solidFill>
              </a:rPr>
              <a:t>int</a:t>
            </a:r>
            <a:r>
              <a:rPr lang="en-US" b="1" dirty="0" smtClean="0">
                <a:solidFill>
                  <a:srgbClr val="C00000"/>
                </a:solidFill>
              </a:rPr>
              <a:t> four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ДРОБНЫЕ ВЕЛИЧИНЫ 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1/2 и 1/4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 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передаются особыми словами: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en-US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/2)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5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quarter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(1/4)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ЗАПОМНИ!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Если существительному предшествует слово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, то артикль ставится непосредственно перед существительным: </a:t>
            </a:r>
          </a:p>
          <a:p>
            <a:pPr lvl="0" algn="ctr"/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half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an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hour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полчаса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</a:p>
          <a:p>
            <a:pPr lvl="0"/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an hour and a half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полтора часа</a:t>
            </a:r>
            <a:r>
              <a:rPr lang="en-US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r>
              <a:rPr lang="ru-RU" b="1" dirty="0" smtClean="0">
                <a:ln w="28575">
                  <a:solidFill>
                    <a:srgbClr val="00B050"/>
                  </a:solidFill>
                </a:ln>
                <a:solidFill>
                  <a:srgbClr val="C00000"/>
                </a:solidFill>
              </a:rPr>
              <a:t>СОДЕРЖАНИЕ:</a:t>
            </a:r>
            <a:endParaRPr lang="ru-RU" b="1" dirty="0">
              <a:ln w="28575">
                <a:solidFill>
                  <a:srgbClr val="00B05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Багетная рамка 4"/>
          <p:cNvSpPr/>
          <p:nvPr/>
        </p:nvSpPr>
        <p:spPr>
          <a:xfrm>
            <a:off x="714348" y="2714620"/>
            <a:ext cx="2500330" cy="1571636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Количественные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3714744" y="2714620"/>
            <a:ext cx="2071702" cy="1643074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>
            <a:normAutofit/>
          </a:bodyPr>
          <a:lstStyle/>
          <a:p>
            <a:pPr algn="ctr"/>
            <a:r>
              <a:rPr lang="ru-RU" sz="2400" b="1" dirty="0">
                <a:solidFill>
                  <a:srgbClr val="92D050"/>
                </a:solidFill>
                <a:hlinkClick r:id="rId3" action="ppaction://hlinksldjump"/>
              </a:rPr>
              <a:t>Порядковые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57290" y="4643446"/>
            <a:ext cx="2500330" cy="1500198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Роль в </a:t>
            </a:r>
            <a:r>
              <a:rPr lang="ru-RU" sz="2000" b="1" dirty="0" smtClean="0">
                <a:solidFill>
                  <a:srgbClr val="92D050"/>
                </a:solidFill>
                <a:hlinkClick r:id="rId4" action="ppaction://hlinksldjump"/>
              </a:rPr>
              <a:t>предложении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4500562" y="4572008"/>
            <a:ext cx="2714644" cy="1500198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hlinkClick r:id="rId5" action="ppaction://hlinksldjump"/>
              </a:rPr>
              <a:t>Упражнения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12" y="2714620"/>
            <a:ext cx="2143140" cy="1643074"/>
          </a:xfrm>
          <a:prstGeom prst="bevel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2D050"/>
                </a:solidFill>
                <a:hlinkClick r:id="rId6" action="ppaction://hlinksldjump"/>
              </a:rPr>
              <a:t>Дроби</a:t>
            </a:r>
            <a:endParaRPr lang="ru-RU" sz="2400" b="1" dirty="0">
              <a:solidFill>
                <a:srgbClr val="92D05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86116" y="3429000"/>
            <a:ext cx="428628" cy="428628"/>
          </a:xfrm>
          <a:prstGeom prst="right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857884" y="3571876"/>
            <a:ext cx="357190" cy="428628"/>
          </a:xfrm>
          <a:prstGeom prst="rightArrow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929058" y="5357826"/>
            <a:ext cx="500066" cy="428628"/>
          </a:xfrm>
          <a:prstGeom prst="rightArrow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ЕСЛИ В ЧИСЛИТЕЛЕ  ЧИСЛО БОЛЕЕ ЕДИНИЦЫ</a:t>
            </a:r>
            <a:endParaRPr lang="ru-RU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в знаменателе прибавляется окончание -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: </a:t>
            </a:r>
          </a:p>
          <a:p>
            <a:pPr lvl="0" algn="ctr"/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2/3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two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thirds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 lvl="0" algn="ctr"/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 4/9    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ninths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pPr lvl="0">
              <a:buNone/>
            </a:pP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 3/5       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44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fifths</a:t>
            </a:r>
            <a:r>
              <a:rPr lang="ru-RU" sz="44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endParaRPr lang="ru-RU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ГОДА И ДАТЫ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1812-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eighteen twelve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1900-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nineteen hundred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2007-two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thousand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(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and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)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seven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2014-twenty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fourteen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25 </a:t>
            </a:r>
            <a:r>
              <a:rPr lang="en-US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July, 1976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-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twenty-fifth of July, nineteen seventy-six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РОЛЬ В ПРЕДЛОЖЕНИИ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Подлежащее-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 were absent from the le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</a:t>
            </a:r>
            <a:r>
              <a:rPr lang="en-US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ture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.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Дополнение- I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took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three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apples.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Определение-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second lesson begins at eleven o’clock.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Именная часть составного сказуемого- 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Five times five is twenty-five.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LET` S DO SOME EXERCISES</a:t>
            </a:r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b="1" i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Напишите словами: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9.02.1997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22.06.1941 </a:t>
            </a:r>
          </a:p>
          <a:p>
            <a:pPr lvl="0"/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121600 </a:t>
            </a:r>
            <a:r>
              <a:rPr lang="ru-RU" sz="36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square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miles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ninth of February nineteen ninety seven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The twenty second of June nineteen forty one </a:t>
            </a:r>
          </a:p>
          <a:p>
            <a:pPr lvl="0"/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One hundred twenty one thousand six hundred square miles </a:t>
            </a:r>
            <a:endParaRPr lang="ru-RU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ВСТАВЬТЕ ПОРЯДКОВОЕ ИЛИ КОЛИЧЕСТВЕННОЕ ЧИСЛИТЕЛЬНЫЕ</a:t>
            </a:r>
            <a:endParaRPr lang="ru-RU" sz="2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There are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twelve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months in a year.</a:t>
            </a:r>
          </a:p>
          <a:p>
            <a:pPr algn="just">
              <a:buNone/>
            </a:pPr>
            <a:r>
              <a:rPr lang="en-US" dirty="0" smtClean="0"/>
              <a:t>  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January is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first</a:t>
            </a:r>
            <a:r>
              <a:rPr lang="en-US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 of the year. </a:t>
            </a:r>
          </a:p>
          <a:p>
            <a:pPr algn="just">
              <a:buNone/>
            </a:pPr>
            <a:r>
              <a:rPr lang="en-US" b="1" i="1" dirty="0" smtClean="0"/>
              <a:t> 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May is</a:t>
            </a:r>
            <a:r>
              <a:rPr lang="en-US" b="1" dirty="0" smtClean="0"/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fifth</a:t>
            </a:r>
            <a:r>
              <a:rPr lang="en-US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 of the year</a:t>
            </a:r>
            <a:r>
              <a:rPr lang="en-US" b="1" dirty="0" smtClean="0"/>
              <a:t>. </a:t>
            </a:r>
          </a:p>
          <a:p>
            <a:pPr algn="just">
              <a:buNone/>
            </a:pPr>
            <a:r>
              <a:rPr lang="en-US" b="1" i="1" dirty="0" smtClean="0"/>
              <a:t>                         </a:t>
            </a:r>
            <a:endParaRPr lang="ru-RU" dirty="0" smtClean="0"/>
          </a:p>
          <a:p>
            <a:pPr lvl="0"/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There are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three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months in winter.</a:t>
            </a:r>
            <a:r>
              <a:rPr lang="en-US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lvl="0" algn="just">
              <a:buNone/>
            </a:pPr>
            <a:r>
              <a:rPr lang="en-US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                         </a:t>
            </a:r>
            <a:endParaRPr lang="ru-RU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6050" y="1643050"/>
            <a:ext cx="1357322" cy="571504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00364" y="2786058"/>
            <a:ext cx="1500198" cy="642942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14546" y="4000504"/>
            <a:ext cx="1571636" cy="642942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0" y="5143512"/>
            <a:ext cx="1285884" cy="571504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ПРОЧИТАЙТЕ: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My room number is 308. </a:t>
            </a:r>
            <a:endParaRPr lang="ru-RU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 number of the Clinton Hotel is 279-4017.</a:t>
            </a:r>
            <a:endParaRPr lang="ru-RU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She works 42 hours a week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Mrs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Turner is 37 years old and a freelance photographer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2,</a:t>
            </a:r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583</a:t>
            </a:r>
            <a:r>
              <a:rPr lang="en-US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 homes were destroyed by the bushfires. 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ЗАПИШИ ПОСЛОВИЦЫ СЛОВАМИ</a:t>
            </a:r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34372" y="1428736"/>
            <a:ext cx="4390947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3200" b="1" kern="0" dirty="0" smtClean="0">
              <a:solidFill>
                <a:srgbClr val="C00000"/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sz="2800" b="1" kern="0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214311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ru-RU" sz="2400" b="1" kern="0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3240" y="4357694"/>
            <a:ext cx="3647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ru-RU" sz="3200" b="1" kern="0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6500" y="3244334"/>
            <a:ext cx="271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524000" y="1357298"/>
          <a:ext cx="6096000" cy="452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62"/>
                <a:gridCol w="3119438"/>
              </a:tblGrid>
              <a:tr h="2357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Rain before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seven, fine before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 eleven.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nvex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A bird in the hand is worth two</a:t>
                      </a:r>
                      <a:b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in the bush. </a:t>
                      </a:r>
                      <a:endParaRPr lang="ru-RU" sz="3200" b="1" kern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cell3D prstMaterial="dkEdge">
                      <a:bevel prst="coolSlant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21632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4 </a:t>
                      </a: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eyes see more than</a:t>
                      </a:r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 2</a:t>
                      </a:r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ru-RU" sz="32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lnT w="38100" cmpd="sng">
                      <a:noFill/>
                    </a:lnT>
                    <a:cell3D prstMaterial="dkEdge">
                      <a:bevel prst="slope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Two</a:t>
                      </a:r>
                      <a:r>
                        <a:rPr lang="ru-RU" sz="3200" b="1" kern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3200" b="1" kern="0" dirty="0" smtClean="0">
                          <a:solidFill>
                            <a:srgbClr val="7030A0"/>
                          </a:solidFill>
                        </a:rPr>
                        <a:t>heads are better than  one.</a:t>
                      </a:r>
                      <a:endParaRPr lang="ru-RU" sz="3200" b="1" kern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 descr="disneywallpaper0121024-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357298"/>
            <a:ext cx="7000924" cy="4714908"/>
          </a:xfrm>
          <a:prstGeom prst="rect">
            <a:avLst/>
          </a:prstGeom>
          <a:noFill/>
        </p:spPr>
      </p:pic>
      <p:sp>
        <p:nvSpPr>
          <p:cNvPr id="16" name="Содержимое 3"/>
          <p:cNvSpPr txBox="1">
            <a:spLocks/>
          </p:cNvSpPr>
          <p:nvPr/>
        </p:nvSpPr>
        <p:spPr>
          <a:xfrm>
            <a:off x="4214810" y="1214422"/>
            <a:ext cx="3857653" cy="2714644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bird in the hand is worth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bush.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3"/>
          <p:cNvSpPr txBox="1">
            <a:spLocks/>
          </p:cNvSpPr>
          <p:nvPr/>
        </p:nvSpPr>
        <p:spPr>
          <a:xfrm>
            <a:off x="357158" y="1214422"/>
            <a:ext cx="3929090" cy="2714644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Rain before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fine before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3"/>
          <p:cNvSpPr txBox="1">
            <a:spLocks/>
          </p:cNvSpPr>
          <p:nvPr/>
        </p:nvSpPr>
        <p:spPr>
          <a:xfrm>
            <a:off x="357158" y="3929066"/>
            <a:ext cx="3857652" cy="2500306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heads are better than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14810" y="3929066"/>
            <a:ext cx="4000528" cy="2500330"/>
          </a:xfrm>
          <a:prstGeom prst="roundRect">
            <a:avLst/>
          </a:prstGeom>
          <a:solidFill>
            <a:srgbClr val="FFC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C00000"/>
                </a:solidFill>
              </a:rPr>
              <a:t>eyes see more than</a:t>
            </a:r>
            <a:r>
              <a:rPr lang="ru-RU" sz="3600" b="1" dirty="0" smtClean="0">
                <a:solidFill>
                  <a:srgbClr val="C00000"/>
                </a:solidFill>
              </a:rPr>
              <a:t> 2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конечная звезда 6">
            <a:hlinkClick r:id="" action="ppaction://noaction">
              <a:snd r:embed="rId2" name="applause.wav"/>
            </a:hlinkClick>
          </p:cNvPr>
          <p:cNvSpPr/>
          <p:nvPr/>
        </p:nvSpPr>
        <p:spPr>
          <a:xfrm>
            <a:off x="2285984" y="1785926"/>
            <a:ext cx="3929090" cy="3643338"/>
          </a:xfrm>
          <a:prstGeom prst="star5">
            <a:avLst/>
          </a:prstGeom>
          <a:solidFill>
            <a:srgbClr val="FFC000"/>
          </a:solidFill>
          <a:ln w="44450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hlinkClick r:id="" action="ppaction://noaction">
                  <a:snd r:embed="rId3" name="laser.wav"/>
                </a:hlinkClick>
              </a:rPr>
              <a:t>click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00100" y="1357298"/>
            <a:ext cx="6929454" cy="5143512"/>
          </a:xfrm>
          <a:prstGeom prst="ellipse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17+3=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15*5=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250/50=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13*3=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100/5=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ПРОЧИТАЙТЕ</a:t>
            </a:r>
            <a:endParaRPr lang="ru-RU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4000" b="1" dirty="0" smtClean="0"/>
              <a:t>  </a:t>
            </a:r>
            <a:endParaRPr lang="ru-RU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214422"/>
          <a:ext cx="7358114" cy="550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678793"/>
              </a:tblGrid>
              <a:tr h="2750351">
                <a:tc>
                  <a:txBody>
                    <a:bodyPr/>
                    <a:lstStyle/>
                    <a:p>
                      <a:pPr algn="ctr"/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₤2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 145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40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₤6.04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i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i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¢ 57</a:t>
                      </a:r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750351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 5,275</a:t>
                      </a:r>
                      <a:endParaRPr lang="ru-RU" sz="3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₤71.30</a:t>
                      </a:r>
                      <a:endParaRPr lang="ru-RU" sz="3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en-US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$</a:t>
                      </a:r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3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dirty="0" smtClean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3600" b="1" dirty="0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10 </a:t>
                      </a:r>
                      <a:r>
                        <a:rPr lang="ru-RU" sz="3600" b="1" dirty="0" err="1" smtClean="0">
                          <a:ln>
                            <a:solidFill>
                              <a:srgbClr val="00B050"/>
                            </a:solidFill>
                          </a:ln>
                          <a:solidFill>
                            <a:srgbClr val="C00000"/>
                          </a:solidFill>
                        </a:rPr>
                        <a:t>р</a:t>
                      </a:r>
                      <a:endParaRPr lang="ru-RU" sz="3600" b="1" dirty="0">
                        <a:ln>
                          <a:solidFill>
                            <a:srgbClr val="00B05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THE FIRST FLOOR</a:t>
            </a:r>
            <a:endParaRPr lang="ru-RU" sz="54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ru-RU" sz="48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соответствует второму этажу в Англии, </a:t>
            </a: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первый этаж называется </a:t>
            </a:r>
            <a:endParaRPr lang="en-US" sz="5400" b="1" dirty="0" smtClean="0">
              <a:ln>
                <a:solidFill>
                  <a:srgbClr val="C00000"/>
                </a:solidFill>
              </a:ln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THE GROUND FLOOR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714512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Количественные </a:t>
            </a:r>
            <a:b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ru-RU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Cardinal</a:t>
            </a:r>
            <a:r>
              <a:rPr lang="ru-RU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Numerals</a:t>
            </a:r>
            <a:r>
              <a:rPr lang="en-US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en-US" dirty="0" smtClean="0"/>
              <a:t> 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ru-RU" b="1" dirty="0" smtClean="0"/>
              <a:t>обозначают количество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отвечают на вопрос </a:t>
            </a:r>
            <a:r>
              <a:rPr lang="ru-RU" sz="4000" b="1" i="1" dirty="0" err="1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how</a:t>
            </a:r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sz="4000" b="1" i="1" dirty="0" err="1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many</a:t>
            </a:r>
            <a:r>
              <a:rPr lang="ru-RU" sz="4000" b="1" i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?</a:t>
            </a:r>
            <a:endParaRPr lang="en-US" sz="4000" b="1" i="1" dirty="0" smtClean="0">
              <a:ln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dirty="0" smtClean="0"/>
              <a:t> 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z="4400" b="1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</a:rPr>
              <a:t>two books</a:t>
            </a:r>
            <a:endParaRPr lang="ru-RU" sz="4400" dirty="0" smtClean="0">
              <a:ln>
                <a:solidFill>
                  <a:srgbClr val="002060"/>
                </a:solidFill>
              </a:ln>
            </a:endParaRPr>
          </a:p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357290" y="3786190"/>
            <a:ext cx="3700472" cy="2290764"/>
            <a:chOff x="2500298" y="2428868"/>
            <a:chExt cx="3700472" cy="2290764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pic>
          <p:nvPicPr>
            <p:cNvPr id="1026" name="Рисунок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2428868"/>
              <a:ext cx="2343150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2643182"/>
              <a:ext cx="2343150" cy="207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/>
          <a:lstStyle/>
          <a:p>
            <a:r>
              <a:rPr lang="ru-RU" b="1" i="1" dirty="0" smtClean="0"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По своей структуре числительные делятся на:</a:t>
            </a:r>
            <a:br>
              <a:rPr lang="ru-RU" b="1" i="1" dirty="0" smtClean="0"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endParaRPr lang="ru-RU" b="1" i="1" dirty="0"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простые</a:t>
            </a: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–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от 1 до 12 </a:t>
            </a:r>
            <a:endParaRPr lang="en-US" sz="40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b="1" dirty="0" smtClean="0"/>
              <a:t> </a:t>
            </a:r>
            <a:r>
              <a:rPr lang="ru-RU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производные – от 13 до 19 и десятки </a:t>
            </a:r>
            <a:endParaRPr lang="en-US" sz="4000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/>
              <a:t> </a:t>
            </a:r>
            <a:r>
              <a:rPr lang="en-US" sz="4000" b="1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составные</a:t>
            </a:r>
            <a:r>
              <a:rPr lang="en-US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- десятки с единицами и числа более сотни </a:t>
            </a:r>
            <a:endParaRPr lang="ru-RU" sz="4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</a:rPr>
              <a:t>ПРОСТЫЕ ЧИСЛИТЕЛЬНЫЕ</a:t>
            </a:r>
            <a:endParaRPr lang="ru-RU" sz="3200" b="1" i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1     one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2     two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3     three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4     four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5     five </a:t>
            </a:r>
            <a:endParaRPr lang="ru-RU" sz="40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6     six</a:t>
            </a:r>
            <a:r>
              <a:rPr lang="en-US" sz="4000" b="1" dirty="0" smtClean="0"/>
              <a:t> </a:t>
            </a:r>
            <a:endParaRPr lang="ru-RU" sz="4000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7     seven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8     eight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9     nine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10    ten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11    eleven </a:t>
            </a:r>
            <a:endParaRPr lang="ru-RU" sz="4000" b="1" dirty="0" smtClean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en-US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12    twelve</a:t>
            </a:r>
            <a:r>
              <a:rPr lang="en-US" sz="4000" b="1" dirty="0" smtClean="0"/>
              <a:t> 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3686172" cy="785818"/>
          </a:xfrm>
        </p:spPr>
        <p:txBody>
          <a:bodyPr/>
          <a:lstStyle/>
          <a:p>
            <a:pPr algn="ctr"/>
            <a:r>
              <a:rPr lang="ru-RU" sz="32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</a:rPr>
              <a:t>ПРОИЗВОДНЫЕ</a:t>
            </a:r>
            <a:endParaRPr lang="ru-RU" sz="32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13    thirteen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14    fourteen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15    fifteen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16    sixteen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17    seventeen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18    eighteen 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19    nineteen</a:t>
            </a:r>
            <a:endParaRPr lang="ru-RU" sz="36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 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008313" cy="4911741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образуются при помощи суффикса -  </a:t>
            </a:r>
            <a:r>
              <a:rPr lang="en-GB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teen</a:t>
            </a:r>
            <a:r>
              <a:rPr lang="ru-RU" sz="32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 от соответствующих чисел первого десятка</a:t>
            </a:r>
            <a:endParaRPr lang="ru-RU" sz="32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ДЕСЯТКИ ОБРАЗУЮТСЯ ПРИ ПОМОЩИ СУФФИКСА -</a:t>
            </a:r>
            <a:r>
              <a:rPr lang="en-US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TY</a:t>
            </a:r>
            <a:endParaRPr lang="ru-RU" sz="32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38600" cy="4483113"/>
          </a:xfrm>
        </p:spPr>
        <p:txBody>
          <a:bodyPr/>
          <a:lstStyle/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20    twenty 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30    thirty </a:t>
            </a: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40    forty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50     fifty </a:t>
            </a:r>
            <a:endParaRPr lang="ru-RU" sz="4400" b="1" dirty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43050"/>
            <a:ext cx="4038600" cy="4483113"/>
          </a:xfrm>
        </p:spPr>
        <p:txBody>
          <a:bodyPr/>
          <a:lstStyle/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60    sixty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70    seventy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80    eighty </a:t>
            </a:r>
            <a:endParaRPr lang="ru-RU" sz="4400" b="1" dirty="0" smtClean="0">
              <a:ln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  <a:p>
            <a:r>
              <a:rPr lang="en-US" sz="4400" b="1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90    ninety</a:t>
            </a:r>
            <a:r>
              <a:rPr lang="en-US" dirty="0" smtClean="0"/>
              <a:t> 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В АНГЛИЙСКОМ ЯЗЫКЕ СЛОВА</a:t>
            </a:r>
            <a:endParaRPr lang="ru-RU" sz="3200" b="1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hundred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сто</a:t>
            </a:r>
            <a:endParaRPr lang="en-US" sz="3600" b="1" i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thousand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тысяча</a:t>
            </a:r>
            <a:endParaRPr lang="en-US" sz="3600" b="1" i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million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миллион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en-US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существительны</a:t>
            </a:r>
            <a:r>
              <a:rPr lang="en-US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e</a:t>
            </a:r>
            <a:r>
              <a:rPr lang="ru-RU" sz="36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endParaRPr lang="en-US" sz="36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2800" b="1" dirty="0" smtClean="0"/>
              <a:t>   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если они используются в ед. числе перед ними обязательно ставится неопределенный артикль 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a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или числительное 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one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    </a:t>
            </a:r>
            <a:r>
              <a:rPr lang="en-US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a hundred</a:t>
            </a:r>
            <a:r>
              <a:rPr lang="ru-RU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 /</a:t>
            </a:r>
            <a:r>
              <a:rPr lang="en-US" sz="36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one hundred</a:t>
            </a:r>
            <a:r>
              <a:rPr lang="en-US" sz="28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</a:rPr>
              <a:t>СОСТАВНЫЕ ЧИСЛИТЕЛЬНЫЕ</a:t>
            </a:r>
            <a:endParaRPr lang="ru-RU" sz="40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sz="4000" b="1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rgbClr val="FF0000"/>
                </a:solidFill>
              </a:rPr>
              <a:t>обозначают десятки с единицами и числа более сотни</a:t>
            </a:r>
          </a:p>
          <a:p>
            <a:pPr>
              <a:buNone/>
            </a:pPr>
            <a:r>
              <a:rPr lang="en-US" sz="4000" b="1" dirty="0" smtClean="0"/>
              <a:t>             </a:t>
            </a:r>
            <a:r>
              <a:rPr lang="ru-RU" sz="4000" b="1" dirty="0" smtClean="0"/>
              <a:t>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21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twenty one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            </a:t>
            </a: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35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thirty five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247</a:t>
            </a:r>
            <a:r>
              <a:rPr lang="en-US" sz="4000" b="1" dirty="0" smtClean="0">
                <a:ln>
                  <a:solidFill>
                    <a:srgbClr val="C00000"/>
                  </a:solidFill>
                </a:ln>
                <a:solidFill>
                  <a:srgbClr val="7030A0"/>
                </a:solidFill>
              </a:rPr>
              <a:t> two hundred forty seven</a:t>
            </a:r>
            <a:endParaRPr lang="ru-RU" sz="4000" b="1" dirty="0" smtClean="0">
              <a:ln>
                <a:solidFill>
                  <a:srgbClr val="C00000"/>
                </a:solidFill>
              </a:ln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94C00"/>
      </a:hlink>
      <a:folHlink>
        <a:srgbClr val="C000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3D1E38-8E6D-433C-8F95-F2B91F76A9EC}"/>
</file>

<file path=customXml/itemProps2.xml><?xml version="1.0" encoding="utf-8"?>
<ds:datastoreItem xmlns:ds="http://schemas.openxmlformats.org/officeDocument/2006/customXml" ds:itemID="{D9D49660-A989-4102-9CA6-F6090B61DBF0}"/>
</file>

<file path=customXml/itemProps3.xml><?xml version="1.0" encoding="utf-8"?>
<ds:datastoreItem xmlns:ds="http://schemas.openxmlformats.org/officeDocument/2006/customXml" ds:itemID="{84AE4305-5F07-49B2-8604-B6197C591108}"/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716</Words>
  <Application>Microsoft Office PowerPoint</Application>
  <PresentationFormat>Экран (4:3)</PresentationFormat>
  <Paragraphs>208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Оформление по умолчанию</vt:lpstr>
      <vt:lpstr>The Numerals  обозначает количество или порядок предметов при счете </vt:lpstr>
      <vt:lpstr>СОДЕРЖАНИЕ:</vt:lpstr>
      <vt:lpstr>Количественные  Cardinal Numerals    </vt:lpstr>
      <vt:lpstr>По своей структуре числительные делятся на: </vt:lpstr>
      <vt:lpstr>ПРОСТЫЕ ЧИСЛИТЕЛЬНЫЕ</vt:lpstr>
      <vt:lpstr>ПРОИЗВОДНЫЕ</vt:lpstr>
      <vt:lpstr>ДЕСЯТКИ ОБРАЗУЮТСЯ ПРИ ПОМОЩИ СУФФИКСА -TY</vt:lpstr>
      <vt:lpstr>В АНГЛИЙСКОМ ЯЗЫКЕ СЛОВА</vt:lpstr>
      <vt:lpstr>СОСТАВНЫЕ ЧИСЛИТЕЛЬНЫЕ</vt:lpstr>
      <vt:lpstr>Порядковые числительные</vt:lpstr>
      <vt:lpstr>Исключение</vt:lpstr>
      <vt:lpstr>ЗАПОМНИТЕ:</vt:lpstr>
      <vt:lpstr>У ПОРЯДКОВЫХ ЧИСЛИТЕЛЬНЫХ</vt:lpstr>
      <vt:lpstr>У СОСТАВНЫХ ПОРЯДКОВЫХ ЧИСЛИТЕЛЬНЫХ</vt:lpstr>
      <vt:lpstr>ВНИМАНИЕ!</vt:lpstr>
      <vt:lpstr>ЗАПОМНИ!</vt:lpstr>
      <vt:lpstr>ДРОБНЫЕ ЧИСЛИТЕЛЬНЫЕ</vt:lpstr>
      <vt:lpstr>ДРОБНЫЕ ВЕЛИЧИНЫ 1/2 и 1/4</vt:lpstr>
      <vt:lpstr>ЗАПОМНИ!</vt:lpstr>
      <vt:lpstr>ЕСЛИ В ЧИСЛИТЕЛЕ  ЧИСЛО БОЛЕЕ ЕДИНИЦЫ</vt:lpstr>
      <vt:lpstr>ГОДА И ДАТЫ</vt:lpstr>
      <vt:lpstr>РОЛЬ В ПРЕДЛОЖЕНИИ</vt:lpstr>
      <vt:lpstr>LET` S DO SOME EXERCISES</vt:lpstr>
      <vt:lpstr>ВСТАВЬТЕ ПОРЯДКОВОЕ ИЛИ КОЛИЧЕСТВЕННОЕ ЧИСЛИТЕЛЬНЫЕ</vt:lpstr>
      <vt:lpstr>ПРОЧИТАЙТЕ:</vt:lpstr>
      <vt:lpstr>ЗАПИШИ ПОСЛОВИЦЫ СЛОВАМИ</vt:lpstr>
      <vt:lpstr>ПРОЧИТАЙТЕ</vt:lpstr>
      <vt:lpstr>THE FIRST FLOOR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Олечка</dc:creator>
  <cp:lastModifiedBy>111</cp:lastModifiedBy>
  <cp:revision>199</cp:revision>
  <dcterms:created xsi:type="dcterms:W3CDTF">2010-09-03T14:33:05Z</dcterms:created>
  <dcterms:modified xsi:type="dcterms:W3CDTF">2019-01-21T14:51:24Z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